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9" r:id="rId5"/>
    <p:sldMasterId id="2147493467" r:id="rId6"/>
  </p:sldMasterIdLst>
  <p:handoutMasterIdLst>
    <p:handoutMasterId r:id="rId25"/>
  </p:handoutMasterIdLst>
  <p:sldIdLst>
    <p:sldId id="259" r:id="rId7"/>
    <p:sldId id="260" r:id="rId8"/>
    <p:sldId id="295" r:id="rId9"/>
    <p:sldId id="313" r:id="rId10"/>
    <p:sldId id="298" r:id="rId11"/>
    <p:sldId id="296" r:id="rId12"/>
    <p:sldId id="297" r:id="rId13"/>
    <p:sldId id="312" r:id="rId14"/>
    <p:sldId id="299" r:id="rId15"/>
    <p:sldId id="301" r:id="rId16"/>
    <p:sldId id="302" r:id="rId17"/>
    <p:sldId id="311" r:id="rId18"/>
    <p:sldId id="309" r:id="rId19"/>
    <p:sldId id="306" r:id="rId20"/>
    <p:sldId id="307" r:id="rId21"/>
    <p:sldId id="308" r:id="rId22"/>
    <p:sldId id="310" r:id="rId23"/>
    <p:sldId id="29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938"/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35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4277"/>
            <a:ext cx="4038600" cy="339407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4277"/>
            <a:ext cx="4038600" cy="339407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6557/raemi_check_mar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c.usace.army.mil/confluence/rasdocs/ras1dtechref/latest" TargetMode="External"/><Relationship Id="rId2" Type="http://schemas.openxmlformats.org/officeDocument/2006/relationships/hyperlink" Target="https://www.hec.usace.army.mil/confluence/rasdocs/rasum/la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c.usace.army.mil/confluence/rasdocs/r2dum/latest" TargetMode="External"/><Relationship Id="rId5" Type="http://schemas.openxmlformats.org/officeDocument/2006/relationships/hyperlink" Target="https://www.hec.usace.army.mil/confluence/rasdocs/rmum/latest" TargetMode="External"/><Relationship Id="rId4" Type="http://schemas.openxmlformats.org/officeDocument/2006/relationships/hyperlink" Target="https://www.hec.usace.army.mil/confluence/rasdoc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6813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048828" marR="3810" indent="-2039779">
              <a:lnSpc>
                <a:spcPts val="4860"/>
              </a:lnSpc>
              <a:spcBef>
                <a:spcPts val="686"/>
              </a:spcBef>
            </a:pPr>
            <a:r>
              <a:rPr lang="en-US" sz="4400" spc="-8" dirty="0">
                <a:solidFill>
                  <a:schemeClr val="tx1"/>
                </a:solidFill>
                <a:latin typeface="Calibri Light"/>
                <a:cs typeface="Calibri Light"/>
              </a:rPr>
              <a:t>HEC-RAS</a:t>
            </a:r>
            <a:endParaRPr lang="en-US" sz="4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4A07B-F4E5-FBEB-858E-D2FBA60C47A5}"/>
              </a:ext>
            </a:extLst>
          </p:cNvPr>
          <p:cNvSpPr txBox="1">
            <a:spLocks/>
          </p:cNvSpPr>
          <p:nvPr/>
        </p:nvSpPr>
        <p:spPr>
          <a:xfrm>
            <a:off x="0" y="391880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Giulia Sofia, PhD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00193-44F5-0F43-721B-F7BA7BC0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76785"/>
            <a:ext cx="4831080" cy="37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F98A2-12D7-C0E1-6BE6-D86DF8BC9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11717" r="49242" b="62424"/>
          <a:stretch/>
        </p:blipFill>
        <p:spPr>
          <a:xfrm>
            <a:off x="457200" y="1693717"/>
            <a:ext cx="4184073" cy="1330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63979-2035-5436-0D0B-DB92EE3FD394}"/>
              </a:ext>
            </a:extLst>
          </p:cNvPr>
          <p:cNvSpPr txBox="1"/>
          <p:nvPr/>
        </p:nvSpPr>
        <p:spPr>
          <a:xfrm>
            <a:off x="2407227" y="2436030"/>
            <a:ext cx="54275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Plan data *.p01</a:t>
            </a:r>
          </a:p>
          <a:p>
            <a:endParaRPr lang="it-IT" dirty="0"/>
          </a:p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text file,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[</a:t>
            </a:r>
            <a:r>
              <a:rPr lang="it-IT" dirty="0" err="1"/>
              <a:t>amongst</a:t>
            </a:r>
            <a:r>
              <a:rPr lang="it-IT" dirty="0"/>
              <a:t> </a:t>
            </a:r>
            <a:r>
              <a:rPr lang="it-IT" dirty="0" err="1"/>
              <a:t>others</a:t>
            </a:r>
            <a:r>
              <a:rPr lang="it-IT" dirty="0"/>
              <a:t>]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plan name,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simulation</a:t>
            </a:r>
            <a:r>
              <a:rPr lang="it-IT" dirty="0"/>
              <a:t> window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flow and </a:t>
            </a:r>
            <a:r>
              <a:rPr lang="it-IT" dirty="0" err="1"/>
              <a:t>geometry</a:t>
            </a:r>
            <a:r>
              <a:rPr lang="it-IT" dirty="0"/>
              <a:t> file </a:t>
            </a:r>
            <a:r>
              <a:rPr lang="it-IT" dirty="0" err="1"/>
              <a:t>used</a:t>
            </a:r>
            <a:r>
              <a:rPr lang="it-IT" dirty="0"/>
              <a:t> by the project</a:t>
            </a:r>
          </a:p>
        </p:txBody>
      </p:sp>
    </p:spTree>
    <p:extLst>
      <p:ext uri="{BB962C8B-B14F-4D97-AF65-F5344CB8AC3E}">
        <p14:creationId xmlns:p14="http://schemas.microsoft.com/office/powerpoint/2010/main" val="404454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D577B-FB5D-AFE5-9B4F-7E964FDED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5" t="12525" r="34697" b="29428"/>
          <a:stretch/>
        </p:blipFill>
        <p:spPr>
          <a:xfrm>
            <a:off x="122958" y="1361207"/>
            <a:ext cx="5424055" cy="2985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Unsteady flow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63979-2035-5436-0D0B-DB92EE3FD394}"/>
              </a:ext>
            </a:extLst>
          </p:cNvPr>
          <p:cNvSpPr txBox="1"/>
          <p:nvPr/>
        </p:nvSpPr>
        <p:spPr>
          <a:xfrm>
            <a:off x="5547013" y="1564996"/>
            <a:ext cx="3530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file *.u01</a:t>
            </a:r>
          </a:p>
          <a:p>
            <a:endParaRPr lang="it-IT" dirty="0"/>
          </a:p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AFTER the input </a:t>
            </a:r>
            <a:r>
              <a:rPr lang="it-IT" dirty="0" err="1"/>
              <a:t>hydrographs</a:t>
            </a:r>
            <a:r>
              <a:rPr lang="it-IT" dirty="0"/>
              <a:t> are set in the </a:t>
            </a:r>
            <a:r>
              <a:rPr lang="it-IT" dirty="0" err="1"/>
              <a:t>program</a:t>
            </a:r>
            <a:r>
              <a:rPr lang="it-IT" dirty="0"/>
              <a:t>. 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</a:t>
            </a:r>
            <a:r>
              <a:rPr lang="it-IT" dirty="0"/>
              <a:t>, it </a:t>
            </a:r>
            <a:r>
              <a:rPr lang="it-IT" dirty="0" err="1"/>
              <a:t>includes</a:t>
            </a:r>
            <a:r>
              <a:rPr lang="it-IT" dirty="0"/>
              <a:t> </a:t>
            </a:r>
          </a:p>
          <a:p>
            <a:r>
              <a:rPr lang="it-IT" dirty="0"/>
              <a:t>- the name,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interval</a:t>
            </a:r>
            <a:r>
              <a:rPr lang="it-IT" dirty="0"/>
              <a:t>,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flow </a:t>
            </a:r>
            <a:r>
              <a:rPr lang="it-IT" dirty="0" err="1"/>
              <a:t>hydrographs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beginning</a:t>
            </a:r>
            <a:r>
              <a:rPr lang="it-IT" dirty="0"/>
              <a:t> of the event</a:t>
            </a:r>
          </a:p>
          <a:p>
            <a:endParaRPr lang="it-I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412FB1-15C2-7F13-D00E-BC22296C6FE5}"/>
              </a:ext>
            </a:extLst>
          </p:cNvPr>
          <p:cNvSpPr/>
          <p:nvPr/>
        </p:nvSpPr>
        <p:spPr>
          <a:xfrm>
            <a:off x="3237875" y="1558977"/>
            <a:ext cx="2113614" cy="21735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00689-8A2F-F97C-E41E-6ABF1564B1CA}"/>
              </a:ext>
            </a:extLst>
          </p:cNvPr>
          <p:cNvSpPr/>
          <p:nvPr/>
        </p:nvSpPr>
        <p:spPr>
          <a:xfrm>
            <a:off x="122958" y="1660728"/>
            <a:ext cx="671521" cy="1605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19C33D-0A9A-7947-F46F-35F689FF521D}"/>
              </a:ext>
            </a:extLst>
          </p:cNvPr>
          <p:cNvSpPr/>
          <p:nvPr/>
        </p:nvSpPr>
        <p:spPr>
          <a:xfrm>
            <a:off x="121439" y="1821303"/>
            <a:ext cx="3311236" cy="562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97B024-3A04-6FFF-5888-148AEF1DFA7D}"/>
              </a:ext>
            </a:extLst>
          </p:cNvPr>
          <p:cNvSpPr/>
          <p:nvPr/>
        </p:nvSpPr>
        <p:spPr>
          <a:xfrm>
            <a:off x="121439" y="2682957"/>
            <a:ext cx="1549964" cy="1605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" grpId="0" animBg="1"/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windows to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25146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61" dirty="0"/>
              <a:t>List of the files </a:t>
            </a:r>
            <a:r>
              <a:rPr lang="it-IT" sz="1561" dirty="0" err="1"/>
              <a:t>used</a:t>
            </a:r>
            <a:r>
              <a:rPr lang="it-IT" sz="1561" dirty="0"/>
              <a:t> by HEC-Ras</a:t>
            </a:r>
            <a:endParaRPr lang="it-IT" sz="1486" dirty="0"/>
          </a:p>
          <a:p>
            <a:pPr lvl="1"/>
            <a:endParaRPr lang="it-IT" sz="1486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F9C681-61B0-CBB2-15FB-20FDCBA55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92901"/>
              </p:ext>
            </p:extLst>
          </p:nvPr>
        </p:nvGraphicFramePr>
        <p:xfrm>
          <a:off x="1386840" y="1806853"/>
          <a:ext cx="6248965" cy="2894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7641">
                  <a:extLst>
                    <a:ext uri="{9D8B030D-6E8A-4147-A177-3AD203B41FA5}">
                      <a16:colId xmlns:a16="http://schemas.microsoft.com/office/drawing/2014/main" val="3395651033"/>
                    </a:ext>
                  </a:extLst>
                </a:gridCol>
                <a:gridCol w="1924369">
                  <a:extLst>
                    <a:ext uri="{9D8B030D-6E8A-4147-A177-3AD203B41FA5}">
                      <a16:colId xmlns:a16="http://schemas.microsoft.com/office/drawing/2014/main" val="1437491018"/>
                    </a:ext>
                  </a:extLst>
                </a:gridCol>
                <a:gridCol w="856293">
                  <a:extLst>
                    <a:ext uri="{9D8B030D-6E8A-4147-A177-3AD203B41FA5}">
                      <a16:colId xmlns:a16="http://schemas.microsoft.com/office/drawing/2014/main" val="1035184423"/>
                    </a:ext>
                  </a:extLst>
                </a:gridCol>
                <a:gridCol w="1390331">
                  <a:extLst>
                    <a:ext uri="{9D8B030D-6E8A-4147-A177-3AD203B41FA5}">
                      <a16:colId xmlns:a16="http://schemas.microsoft.com/office/drawing/2014/main" val="3120856092"/>
                    </a:ext>
                  </a:extLst>
                </a:gridCol>
                <a:gridCol w="1390331">
                  <a:extLst>
                    <a:ext uri="{9D8B030D-6E8A-4147-A177-3AD203B41FA5}">
                      <a16:colId xmlns:a16="http://schemas.microsoft.com/office/drawing/2014/main" val="861485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Extension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Description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Windows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 err="1">
                          <a:effectLst/>
                        </a:rPr>
                        <a:t>Processed</a:t>
                      </a:r>
                      <a:r>
                        <a:rPr lang="it-IT" sz="1000" kern="0" dirty="0">
                          <a:effectLst/>
                        </a:rPr>
                        <a:t> in NCM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Input for Linux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extLst>
                  <a:ext uri="{0D108BD9-81ED-4DB2-BD59-A6C34878D82A}">
                    <a16:rowId xmlns:a16="http://schemas.microsoft.com/office/drawing/2014/main" val="398541560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.prj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project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207760673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.p01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plan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392066421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.g01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geometry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262179608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.u01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unsteady flow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573402955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.b01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unsteady run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3820978792"/>
                  </a:ext>
                </a:extLst>
              </a:tr>
              <a:tr h="483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.x01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input file for geometry preprocessor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100764199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.O01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binary output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435044511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.bco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model log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091043887"/>
                  </a:ext>
                </a:extLst>
              </a:tr>
              <a:tr h="2872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.c01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output of </a:t>
                      </a:r>
                      <a:r>
                        <a:rPr lang="it-IT" sz="1000" kern="0" dirty="0" err="1">
                          <a:effectLst/>
                        </a:rPr>
                        <a:t>geometry</a:t>
                      </a:r>
                      <a:r>
                        <a:rPr lang="it-IT" sz="1000" kern="0" dirty="0">
                          <a:effectLst/>
                        </a:rPr>
                        <a:t> </a:t>
                      </a:r>
                      <a:r>
                        <a:rPr lang="it-IT" sz="1000" kern="0" dirty="0" err="1">
                          <a:effectLst/>
                        </a:rPr>
                        <a:t>preprocessor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3190079052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.dss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input / output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65001936"/>
                  </a:ext>
                </a:extLst>
              </a:tr>
            </a:tbl>
          </a:graphicData>
        </a:graphic>
      </p:graphicFrame>
      <p:sp>
        <p:nvSpPr>
          <p:cNvPr id="5" name="Rectangle 4" descr="(tick)">
            <a:extLst>
              <a:ext uri="{FF2B5EF4-FFF2-40B4-BE49-F238E27FC236}">
                <a16:creationId xmlns:a16="http://schemas.microsoft.com/office/drawing/2014/main" id="{346535A8-B552-F87E-D985-9AB2E7E7D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6" name="Rectangle 5" descr="(tick)">
            <a:extLst>
              <a:ext uri="{FF2B5EF4-FFF2-40B4-BE49-F238E27FC236}">
                <a16:creationId xmlns:a16="http://schemas.microsoft.com/office/drawing/2014/main" id="{A561C27D-8F55-B5A6-93E5-09774CE1B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7" name="Rectangle 6" descr="(tick)">
            <a:extLst>
              <a:ext uri="{FF2B5EF4-FFF2-40B4-BE49-F238E27FC236}">
                <a16:creationId xmlns:a16="http://schemas.microsoft.com/office/drawing/2014/main" id="{2A0F04D5-6B7B-DB14-D0E9-045B2EDBF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8" name="Rectangle 7" descr="(tick)">
            <a:extLst>
              <a:ext uri="{FF2B5EF4-FFF2-40B4-BE49-F238E27FC236}">
                <a16:creationId xmlns:a16="http://schemas.microsoft.com/office/drawing/2014/main" id="{D0B6ACCD-FDCC-5281-3F52-27665DEC1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9" name="Rectangle 8" descr="(tick)">
            <a:extLst>
              <a:ext uri="{FF2B5EF4-FFF2-40B4-BE49-F238E27FC236}">
                <a16:creationId xmlns:a16="http://schemas.microsoft.com/office/drawing/2014/main" id="{265FC7DF-330C-123F-7EE8-CE84E765B6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0" name="Rectangle 9" descr="(tick)">
            <a:extLst>
              <a:ext uri="{FF2B5EF4-FFF2-40B4-BE49-F238E27FC236}">
                <a16:creationId xmlns:a16="http://schemas.microsoft.com/office/drawing/2014/main" id="{082720EC-D609-2D62-F210-8BBB92E432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1" name="Rectangle 10" descr="(tick)">
            <a:extLst>
              <a:ext uri="{FF2B5EF4-FFF2-40B4-BE49-F238E27FC236}">
                <a16:creationId xmlns:a16="http://schemas.microsoft.com/office/drawing/2014/main" id="{50A1B4B8-47CA-66A0-6E14-0212F5192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2" name="Rectangle 11" descr="(tick)">
            <a:extLst>
              <a:ext uri="{FF2B5EF4-FFF2-40B4-BE49-F238E27FC236}">
                <a16:creationId xmlns:a16="http://schemas.microsoft.com/office/drawing/2014/main" id="{ED789488-728B-7D49-A613-EE101D853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3" name="Rectangle 12" descr="(tick)">
            <a:extLst>
              <a:ext uri="{FF2B5EF4-FFF2-40B4-BE49-F238E27FC236}">
                <a16:creationId xmlns:a16="http://schemas.microsoft.com/office/drawing/2014/main" id="{51AF3273-9265-403B-E0F4-DFFE14521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4" name="Rectangle 13" descr="(tick)">
            <a:extLst>
              <a:ext uri="{FF2B5EF4-FFF2-40B4-BE49-F238E27FC236}">
                <a16:creationId xmlns:a16="http://schemas.microsoft.com/office/drawing/2014/main" id="{6124FEE5-3729-F373-2F35-F9361FA769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5" name="Rectangle 14" descr="(tick)">
            <a:extLst>
              <a:ext uri="{FF2B5EF4-FFF2-40B4-BE49-F238E27FC236}">
                <a16:creationId xmlns:a16="http://schemas.microsoft.com/office/drawing/2014/main" id="{3F1DCA20-E96E-D4D4-FDA8-0D01C6ADAA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6" name="Rectangle 15" descr="(tick)">
            <a:extLst>
              <a:ext uri="{FF2B5EF4-FFF2-40B4-BE49-F238E27FC236}">
                <a16:creationId xmlns:a16="http://schemas.microsoft.com/office/drawing/2014/main" id="{50908C79-8DAE-E94C-E517-A7A276756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08587-5AD5-A771-1BCC-C7DF8D2A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286045"/>
            <a:ext cx="207254" cy="192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1EC417-3F02-0089-969D-E55E547E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2253" y="2052496"/>
            <a:ext cx="207254" cy="192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82557B-52BC-64AA-4D0B-04D5A8DC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0444" y="2293002"/>
            <a:ext cx="207254" cy="192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AC571A-6228-E420-C633-BB13E50F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490" y="2971205"/>
            <a:ext cx="207254" cy="1920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65F595-24A7-C76E-6FB0-3B22F80B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548989"/>
            <a:ext cx="207254" cy="1920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F6E68A-B03A-355B-3477-A01D7CA86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762593"/>
            <a:ext cx="207254" cy="1920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CCEB8B-42DA-3C53-0DB8-DFB9C9A3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2253" y="3025537"/>
            <a:ext cx="207254" cy="1920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972B00D-65CF-5317-7051-DA3BCC48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651" y="3335169"/>
            <a:ext cx="207254" cy="192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57BA13-E07F-73FB-4825-BDA753D92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09892" y="3725334"/>
            <a:ext cx="207254" cy="1920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796435-30D8-B744-DD58-BF2E320A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3948538"/>
            <a:ext cx="207254" cy="1920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99948C-BE34-E9B6-C28A-D8EC5595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4217496"/>
            <a:ext cx="207254" cy="1920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973F39-76FA-1AD5-19B8-7FDCD9E8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4475086"/>
            <a:ext cx="207254" cy="1920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185720-7BF8-4B0F-1B86-8333044E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394" y="2260995"/>
            <a:ext cx="207254" cy="1920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9FB9CC-CE88-099F-7625-693C7489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7901" y="2027446"/>
            <a:ext cx="207254" cy="1920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A65EAFA-2CB8-1910-CE8A-78072031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394" y="2523939"/>
            <a:ext cx="207254" cy="1920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3257C8-55E6-10DF-0BF5-F4072857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7901" y="3000487"/>
            <a:ext cx="207254" cy="192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3D2FCA-00DE-7FC1-D911-C3BE31D2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59299" y="3310119"/>
            <a:ext cx="207254" cy="19205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72F35A-F00B-A046-EA0B-7169D62E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53078" y="4192446"/>
            <a:ext cx="207254" cy="1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E620-05C5-2923-88A9-305895795D33}"/>
              </a:ext>
            </a:extLst>
          </p:cNvPr>
          <p:cNvSpPr txBox="1"/>
          <p:nvPr/>
        </p:nvSpPr>
        <p:spPr>
          <a:xfrm>
            <a:off x="467590" y="1243806"/>
            <a:ext cx="813608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needed from HEC-RAS GUI run </a:t>
            </a:r>
          </a:p>
          <a:p>
            <a:r>
              <a:rPr lang="en-US" dirty="0"/>
              <a:t>The HEC-RAS GUI will need to be run to provide a base set of the input files for the Linux compute. </a:t>
            </a:r>
          </a:p>
          <a:p>
            <a:endParaRPr lang="en-US" dirty="0"/>
          </a:p>
          <a:p>
            <a:r>
              <a:rPr lang="en-US" dirty="0"/>
              <a:t>Geometry based files </a:t>
            </a:r>
          </a:p>
          <a:p>
            <a:r>
              <a:rPr lang="en-US" dirty="0"/>
              <a:t>	*.c01</a:t>
            </a:r>
          </a:p>
          <a:p>
            <a:r>
              <a:rPr lang="en-US" dirty="0"/>
              <a:t>	*.x01</a:t>
            </a:r>
          </a:p>
          <a:p>
            <a:r>
              <a:rPr lang="en-US" sz="1200" i="1" dirty="0"/>
              <a:t>Text based files will need to have the ending carriage return character stripped to be Linux compatible (.x04 and b04). </a:t>
            </a:r>
          </a:p>
          <a:p>
            <a:endParaRPr lang="en-US" i="1" dirty="0"/>
          </a:p>
          <a:p>
            <a:r>
              <a:rPr lang="en-US" dirty="0"/>
              <a:t>*.g01.hdf </a:t>
            </a:r>
          </a:p>
          <a:p>
            <a:r>
              <a:rPr lang="en-US" dirty="0"/>
              <a:t>*.b01 </a:t>
            </a:r>
          </a:p>
          <a:p>
            <a:r>
              <a:rPr lang="en-US" dirty="0"/>
              <a:t>*.p01.tmp.hdf</a:t>
            </a:r>
          </a:p>
          <a:p>
            <a:r>
              <a:rPr lang="en-US" dirty="0"/>
              <a:t>*.p01.hdf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16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68869-1ACB-F9B6-7156-76842A16AA62}"/>
              </a:ext>
            </a:extLst>
          </p:cNvPr>
          <p:cNvSpPr txBox="1"/>
          <p:nvPr/>
        </p:nvSpPr>
        <p:spPr>
          <a:xfrm>
            <a:off x="358486" y="1414004"/>
            <a:ext cx="8427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*.u01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.  The </a:t>
            </a:r>
            <a:r>
              <a:rPr lang="it-IT" dirty="0" err="1"/>
              <a:t>linux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reads</a:t>
            </a:r>
            <a:r>
              <a:rPr lang="it-IT" dirty="0"/>
              <a:t> the input flows from the *.p01.hdf file.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42D38-8F8A-2299-24F2-1E7921D6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517127"/>
            <a:ext cx="3619500" cy="1533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8CBCA0-E14F-EA5A-217F-C1DAC8DB47B9}"/>
              </a:ext>
            </a:extLst>
          </p:cNvPr>
          <p:cNvSpPr txBox="1"/>
          <p:nvPr/>
        </p:nvSpPr>
        <p:spPr>
          <a:xfrm>
            <a:off x="270510" y="2899170"/>
            <a:ext cx="46405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it-IT" sz="1100" dirty="0"/>
          </a:p>
          <a:p>
            <a:endParaRPr lang="it-IT" sz="1100" i="1" dirty="0"/>
          </a:p>
          <a:p>
            <a:r>
              <a:rPr lang="it-IT" sz="1100" i="1" dirty="0"/>
              <a:t>The NCM system </a:t>
            </a:r>
            <a:r>
              <a:rPr lang="it-IT" sz="1100" i="1" dirty="0" err="1"/>
              <a:t>has</a:t>
            </a:r>
            <a:r>
              <a:rPr lang="it-IT" sz="1100" i="1" dirty="0"/>
              <a:t> a </a:t>
            </a:r>
            <a:r>
              <a:rPr lang="it-IT" sz="1100" i="1" dirty="0" err="1"/>
              <a:t>series</a:t>
            </a:r>
            <a:r>
              <a:rPr lang="it-IT" sz="1100" i="1" dirty="0"/>
              <a:t> of </a:t>
            </a:r>
            <a:r>
              <a:rPr lang="it-IT" sz="1100" i="1" dirty="0" err="1"/>
              <a:t>python</a:t>
            </a:r>
            <a:r>
              <a:rPr lang="it-IT" sz="1100" i="1" dirty="0"/>
              <a:t> </a:t>
            </a:r>
            <a:r>
              <a:rPr lang="it-IT" sz="1100" i="1" dirty="0" err="1"/>
              <a:t>routines</a:t>
            </a:r>
            <a:r>
              <a:rPr lang="it-IT" sz="1100" i="1" dirty="0"/>
              <a:t> </a:t>
            </a:r>
            <a:r>
              <a:rPr lang="it-IT" sz="1100" i="1" dirty="0" err="1"/>
              <a:t>that</a:t>
            </a:r>
            <a:r>
              <a:rPr lang="it-IT" sz="1100" i="1" dirty="0"/>
              <a:t> </a:t>
            </a:r>
            <a:r>
              <a:rPr lang="it-IT" sz="1100" i="1" dirty="0" err="1"/>
              <a:t>read</a:t>
            </a:r>
            <a:r>
              <a:rPr lang="it-IT" sz="1100" i="1" dirty="0"/>
              <a:t> the CREST </a:t>
            </a:r>
            <a:r>
              <a:rPr lang="it-IT" sz="1100" i="1" dirty="0" err="1"/>
              <a:t>results</a:t>
            </a:r>
            <a:r>
              <a:rPr lang="it-IT" sz="1100" i="1" dirty="0"/>
              <a:t>, and </a:t>
            </a:r>
            <a:r>
              <a:rPr lang="it-IT" sz="1100" i="1" dirty="0" err="1"/>
              <a:t>embed</a:t>
            </a:r>
            <a:r>
              <a:rPr lang="it-IT" sz="1100" i="1" dirty="0"/>
              <a:t> </a:t>
            </a:r>
            <a:r>
              <a:rPr lang="it-IT" sz="1100" i="1" dirty="0" err="1"/>
              <a:t>them</a:t>
            </a:r>
            <a:r>
              <a:rPr lang="it-IT" sz="1100" i="1" dirty="0"/>
              <a:t> </a:t>
            </a:r>
            <a:r>
              <a:rPr lang="it-IT" sz="1100" i="1" dirty="0" err="1"/>
              <a:t>into</a:t>
            </a:r>
            <a:r>
              <a:rPr lang="it-IT" sz="1100" i="1" dirty="0"/>
              <a:t> the </a:t>
            </a:r>
            <a:r>
              <a:rPr lang="it-IT" sz="1100" i="1" dirty="0" err="1"/>
              <a:t>original</a:t>
            </a:r>
            <a:r>
              <a:rPr lang="it-IT" sz="1100" i="1" dirty="0"/>
              <a:t> HDF file </a:t>
            </a:r>
            <a:r>
              <a:rPr lang="it-IT" sz="1100" i="1" dirty="0" err="1"/>
              <a:t>at</a:t>
            </a:r>
            <a:r>
              <a:rPr lang="it-IT" sz="1100" i="1" dirty="0"/>
              <a:t> </a:t>
            </a:r>
            <a:r>
              <a:rPr lang="it-IT" sz="1100" i="1" dirty="0" err="1"/>
              <a:t>each</a:t>
            </a:r>
            <a:r>
              <a:rPr lang="it-IT" sz="1100" i="1" dirty="0"/>
              <a:t> </a:t>
            </a:r>
            <a:r>
              <a:rPr lang="it-IT" sz="1100" i="1" dirty="0" err="1"/>
              <a:t>run</a:t>
            </a:r>
            <a:r>
              <a:rPr lang="it-IT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68869-1ACB-F9B6-7156-76842A16AA62}"/>
              </a:ext>
            </a:extLst>
          </p:cNvPr>
          <p:cNvSpPr txBox="1"/>
          <p:nvPr/>
        </p:nvSpPr>
        <p:spPr>
          <a:xfrm>
            <a:off x="309995" y="1481573"/>
            <a:ext cx="8427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*.b01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This</a:t>
            </a:r>
            <a:r>
              <a:rPr lang="it-IT" dirty="0"/>
              <a:t> file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first </a:t>
            </a:r>
            <a:r>
              <a:rPr lang="it-IT" dirty="0" err="1"/>
              <a:t>run</a:t>
            </a:r>
            <a:r>
              <a:rPr lang="it-IT" dirty="0"/>
              <a:t> in windows, and it MUST </a:t>
            </a:r>
            <a:r>
              <a:rPr lang="it-IT" dirty="0" err="1"/>
              <a:t>exist</a:t>
            </a:r>
            <a:r>
              <a:rPr lang="it-IT" dirty="0"/>
              <a:t> for the </a:t>
            </a:r>
            <a:r>
              <a:rPr lang="it-IT" dirty="0" err="1"/>
              <a:t>linux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to </a:t>
            </a:r>
            <a:r>
              <a:rPr lang="it-IT" dirty="0" err="1"/>
              <a:t>run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96B9A-03AB-DDA5-AA9B-567BBCCC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5" t="12795" r="53560" b="15555"/>
          <a:stretch/>
        </p:blipFill>
        <p:spPr>
          <a:xfrm>
            <a:off x="1627909" y="2263194"/>
            <a:ext cx="2618509" cy="2608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4D605-8849-DACD-685F-C3FCF65C4CDD}"/>
              </a:ext>
            </a:extLst>
          </p:cNvPr>
          <p:cNvSpPr txBox="1"/>
          <p:nvPr/>
        </p:nvSpPr>
        <p:spPr>
          <a:xfrm>
            <a:off x="3962401" y="2456911"/>
            <a:ext cx="5181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Importantly</a:t>
            </a:r>
            <a:r>
              <a:rPr lang="it-IT" sz="1800" dirty="0"/>
              <a:t>, </a:t>
            </a:r>
            <a:r>
              <a:rPr lang="it-IT" sz="1800" dirty="0" err="1"/>
              <a:t>this</a:t>
            </a:r>
            <a:r>
              <a:rPr lang="it-IT" sz="1800" dirty="0"/>
              <a:t> file </a:t>
            </a:r>
            <a:r>
              <a:rPr lang="it-IT" sz="1800" dirty="0" err="1"/>
              <a:t>contains</a:t>
            </a:r>
            <a:endParaRPr lang="it-IT" sz="1800" dirty="0"/>
          </a:p>
          <a:p>
            <a:r>
              <a:rPr lang="it-IT" dirty="0"/>
              <a:t>- The </a:t>
            </a:r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r>
              <a:rPr lang="it-IT" dirty="0"/>
              <a:t>- the </a:t>
            </a:r>
            <a:r>
              <a:rPr lang="it-IT" dirty="0" err="1"/>
              <a:t>computational</a:t>
            </a:r>
            <a:r>
              <a:rPr lang="it-IT" dirty="0"/>
              <a:t> window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run</a:t>
            </a:r>
            <a:endParaRPr lang="it-IT" dirty="0"/>
          </a:p>
          <a:p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C7E92-4406-0A56-49F7-A34DB202A2E2}"/>
              </a:ext>
            </a:extLst>
          </p:cNvPr>
          <p:cNvSpPr txBox="1"/>
          <p:nvPr/>
        </p:nvSpPr>
        <p:spPr>
          <a:xfrm>
            <a:off x="4246418" y="4133232"/>
            <a:ext cx="46343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The NCM system </a:t>
            </a:r>
            <a:r>
              <a:rPr lang="it-IT" sz="1400" i="1" dirty="0" err="1"/>
              <a:t>has</a:t>
            </a:r>
            <a:r>
              <a:rPr lang="it-IT" sz="1400" i="1" dirty="0"/>
              <a:t> a </a:t>
            </a:r>
            <a:r>
              <a:rPr lang="it-IT" sz="1400" i="1" dirty="0" err="1"/>
              <a:t>series</a:t>
            </a:r>
            <a:r>
              <a:rPr lang="it-IT" sz="1400" i="1" dirty="0"/>
              <a:t> of </a:t>
            </a:r>
            <a:r>
              <a:rPr lang="it-IT" sz="1400" i="1" dirty="0" err="1"/>
              <a:t>python</a:t>
            </a:r>
            <a:r>
              <a:rPr lang="it-IT" sz="1400" i="1" dirty="0"/>
              <a:t> </a:t>
            </a:r>
            <a:r>
              <a:rPr lang="it-IT" sz="1400" i="1" dirty="0" err="1"/>
              <a:t>routines</a:t>
            </a:r>
            <a:r>
              <a:rPr lang="it-IT" sz="1400" i="1" dirty="0"/>
              <a:t> </a:t>
            </a:r>
            <a:r>
              <a:rPr lang="it-IT" sz="1400" i="1" dirty="0" err="1"/>
              <a:t>that</a:t>
            </a:r>
            <a:r>
              <a:rPr lang="it-IT" sz="1400" i="1" dirty="0"/>
              <a:t> </a:t>
            </a:r>
            <a:r>
              <a:rPr lang="it-IT" sz="1400" i="1" dirty="0" err="1"/>
              <a:t>read</a:t>
            </a:r>
            <a:r>
              <a:rPr lang="it-IT" sz="1400" i="1" dirty="0"/>
              <a:t> the CREST </a:t>
            </a:r>
            <a:r>
              <a:rPr lang="it-IT" sz="1400" i="1" dirty="0" err="1"/>
              <a:t>results</a:t>
            </a:r>
            <a:r>
              <a:rPr lang="it-IT" sz="1400" i="1" dirty="0"/>
              <a:t>, and </a:t>
            </a:r>
            <a:r>
              <a:rPr lang="it-IT" sz="1400" i="1" dirty="0" err="1"/>
              <a:t>embed</a:t>
            </a:r>
            <a:r>
              <a:rPr lang="it-IT" sz="1400" i="1" dirty="0"/>
              <a:t> the </a:t>
            </a:r>
            <a:r>
              <a:rPr lang="it-IT" sz="1400" i="1" dirty="0" err="1"/>
              <a:t>beginning</a:t>
            </a:r>
            <a:r>
              <a:rPr lang="it-IT" sz="1400" i="1" dirty="0"/>
              <a:t> and end </a:t>
            </a:r>
            <a:r>
              <a:rPr lang="it-IT" sz="1400" i="1" dirty="0" err="1"/>
              <a:t>into</a:t>
            </a:r>
            <a:r>
              <a:rPr lang="it-IT" sz="1400" i="1" dirty="0"/>
              <a:t> the file</a:t>
            </a:r>
          </a:p>
          <a:p>
            <a:r>
              <a:rPr lang="it-IT" sz="1400" i="1" dirty="0" err="1"/>
              <a:t>Nda</a:t>
            </a:r>
            <a:r>
              <a:rPr lang="it-IT" sz="1400" i="1" dirty="0"/>
              <a:t>: </a:t>
            </a:r>
            <a:r>
              <a:rPr lang="it-IT" sz="1400" i="1" dirty="0" err="1"/>
              <a:t>Initial</a:t>
            </a:r>
            <a:r>
              <a:rPr lang="it-IT" sz="1400" i="1" dirty="0"/>
              <a:t> </a:t>
            </a:r>
            <a:r>
              <a:rPr lang="it-IT" sz="1400" i="1" dirty="0" err="1"/>
              <a:t>restart</a:t>
            </a:r>
            <a:r>
              <a:rPr lang="it-IT" sz="1400" i="1" dirty="0"/>
              <a:t> must be set to F [False]</a:t>
            </a:r>
          </a:p>
        </p:txBody>
      </p:sp>
    </p:spTree>
    <p:extLst>
      <p:ext uri="{BB962C8B-B14F-4D97-AF65-F5344CB8AC3E}">
        <p14:creationId xmlns:p14="http://schemas.microsoft.com/office/powerpoint/2010/main" val="397630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C7E92-4406-0A56-49F7-A34DB202A2E2}"/>
              </a:ext>
            </a:extLst>
          </p:cNvPr>
          <p:cNvSpPr txBox="1"/>
          <p:nvPr/>
        </p:nvSpPr>
        <p:spPr>
          <a:xfrm>
            <a:off x="4301836" y="4101919"/>
            <a:ext cx="4634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i="1" dirty="0"/>
              <a:t>The NCM system </a:t>
            </a:r>
            <a:r>
              <a:rPr lang="it-IT" sz="1200" i="1" dirty="0" err="1"/>
              <a:t>has</a:t>
            </a:r>
            <a:r>
              <a:rPr lang="it-IT" sz="1200" i="1" dirty="0"/>
              <a:t> a </a:t>
            </a:r>
            <a:r>
              <a:rPr lang="it-IT" sz="1200" i="1" dirty="0" err="1"/>
              <a:t>series</a:t>
            </a:r>
            <a:r>
              <a:rPr lang="it-IT" sz="1200" i="1" dirty="0"/>
              <a:t> of </a:t>
            </a:r>
            <a:r>
              <a:rPr lang="it-IT" sz="1200" i="1" dirty="0" err="1"/>
              <a:t>python</a:t>
            </a:r>
            <a:r>
              <a:rPr lang="it-IT" sz="1200" i="1" dirty="0"/>
              <a:t> </a:t>
            </a:r>
            <a:r>
              <a:rPr lang="it-IT" sz="1200" i="1" dirty="0" err="1"/>
              <a:t>routines</a:t>
            </a:r>
            <a:r>
              <a:rPr lang="it-IT" sz="1200" i="1" dirty="0"/>
              <a:t> </a:t>
            </a:r>
            <a:r>
              <a:rPr lang="it-IT" sz="1200" i="1" dirty="0" err="1"/>
              <a:t>that</a:t>
            </a:r>
            <a:r>
              <a:rPr lang="it-IT" sz="1200" i="1" dirty="0"/>
              <a:t> </a:t>
            </a:r>
            <a:r>
              <a:rPr lang="it-IT" sz="1200" i="1" dirty="0" err="1"/>
              <a:t>read</a:t>
            </a:r>
            <a:r>
              <a:rPr lang="it-IT" sz="1200" i="1" dirty="0"/>
              <a:t> the p01.hdf file, and </a:t>
            </a:r>
            <a:r>
              <a:rPr lang="it-IT" sz="1200" i="1" dirty="0" err="1"/>
              <a:t>remove</a:t>
            </a:r>
            <a:r>
              <a:rPr lang="it-IT" sz="1200" i="1" dirty="0"/>
              <a:t> the </a:t>
            </a:r>
            <a:r>
              <a:rPr lang="it-IT" sz="1200" i="1" dirty="0" err="1"/>
              <a:t>results</a:t>
            </a:r>
            <a:r>
              <a:rPr lang="it-IT" sz="1200" i="1" dirty="0"/>
              <a:t> from </a:t>
            </a:r>
            <a:r>
              <a:rPr lang="it-IT" sz="1200" i="1" dirty="0" err="1"/>
              <a:t>any</a:t>
            </a:r>
            <a:r>
              <a:rPr lang="it-IT" sz="1200" i="1" dirty="0"/>
              <a:t> </a:t>
            </a:r>
            <a:r>
              <a:rPr lang="it-IT" sz="1200" i="1" dirty="0" err="1"/>
              <a:t>previous</a:t>
            </a:r>
            <a:r>
              <a:rPr lang="it-IT" sz="1200" i="1" dirty="0"/>
              <a:t> </a:t>
            </a:r>
            <a:r>
              <a:rPr lang="it-IT" sz="1200" i="1" dirty="0" err="1"/>
              <a:t>run</a:t>
            </a:r>
            <a:r>
              <a:rPr lang="it-IT" sz="1200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BC501-ECFC-2C29-DB26-87C2924118BE}"/>
              </a:ext>
            </a:extLst>
          </p:cNvPr>
          <p:cNvSpPr txBox="1"/>
          <p:nvPr/>
        </p:nvSpPr>
        <p:spPr>
          <a:xfrm>
            <a:off x="309995" y="1481573"/>
            <a:ext cx="842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*.p01.temp.hdf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7BD77-9D49-23E6-69D6-E245E47481BA}"/>
              </a:ext>
            </a:extLst>
          </p:cNvPr>
          <p:cNvSpPr txBox="1"/>
          <p:nvPr/>
        </p:nvSpPr>
        <p:spPr>
          <a:xfrm>
            <a:off x="348094" y="1884005"/>
            <a:ext cx="86663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/>
              <a:t>The *.p01.tmp.hdf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derived</a:t>
            </a:r>
            <a:r>
              <a:rPr lang="it-IT" sz="1600" dirty="0"/>
              <a:t> from an HEC-RAS GUI compute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produces</a:t>
            </a:r>
            <a:r>
              <a:rPr lang="it-IT" sz="1600" dirty="0"/>
              <a:t> the file *.p01.hdf. </a:t>
            </a:r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</a:t>
            </a:r>
            <a:r>
              <a:rPr lang="it-IT" sz="1600" dirty="0" err="1"/>
              <a:t>computed</a:t>
            </a:r>
            <a:r>
              <a:rPr lang="it-IT" sz="1600" dirty="0"/>
              <a:t> file </a:t>
            </a:r>
            <a:r>
              <a:rPr lang="it-IT" sz="1600" dirty="0" err="1"/>
              <a:t>includes</a:t>
            </a:r>
            <a:r>
              <a:rPr lang="it-IT" sz="1600" dirty="0"/>
              <a:t> the event </a:t>
            </a:r>
            <a:r>
              <a:rPr lang="it-IT" sz="1600" dirty="0" err="1"/>
              <a:t>conditions</a:t>
            </a:r>
            <a:r>
              <a:rPr lang="it-IT" sz="1600" dirty="0"/>
              <a:t>, the plan and </a:t>
            </a:r>
            <a:r>
              <a:rPr lang="it-IT" sz="1600" dirty="0" err="1"/>
              <a:t>geometry</a:t>
            </a:r>
            <a:r>
              <a:rPr lang="it-IT" sz="1600" dirty="0"/>
              <a:t> data, and the </a:t>
            </a:r>
            <a:r>
              <a:rPr lang="it-IT" sz="1600" dirty="0" err="1"/>
              <a:t>results</a:t>
            </a:r>
            <a:r>
              <a:rPr lang="it-IT" sz="1600" dirty="0"/>
              <a:t>.</a:t>
            </a:r>
          </a:p>
          <a:p>
            <a:pPr algn="just"/>
            <a:r>
              <a:rPr lang="it-IT" sz="1600" dirty="0"/>
              <a:t> </a:t>
            </a:r>
          </a:p>
          <a:p>
            <a:pPr algn="just"/>
            <a:r>
              <a:rPr lang="it-IT" sz="1600" dirty="0"/>
              <a:t>In windows, the software ‘</a:t>
            </a:r>
            <a:r>
              <a:rPr lang="it-IT" sz="1600" dirty="0" err="1"/>
              <a:t>transforms</a:t>
            </a:r>
            <a:r>
              <a:rPr lang="it-IT" sz="1600" dirty="0"/>
              <a:t>’ the p01.hdf file </a:t>
            </a:r>
            <a:r>
              <a:rPr lang="it-IT" sz="1600" dirty="0" err="1"/>
              <a:t>into</a:t>
            </a:r>
            <a:r>
              <a:rPr lang="it-IT" sz="1600" dirty="0"/>
              <a:t> a file </a:t>
            </a:r>
            <a:r>
              <a:rPr lang="it-IT" sz="1600" dirty="0" err="1"/>
              <a:t>named</a:t>
            </a:r>
            <a:r>
              <a:rPr lang="it-IT" sz="1600" dirty="0"/>
              <a:t> *.p01.tmp.hdf.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step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it-IT" sz="1600" dirty="0"/>
              <a:t> </a:t>
            </a:r>
            <a:r>
              <a:rPr lang="it-IT" sz="1600" dirty="0" err="1"/>
              <a:t>Nonetheless</a:t>
            </a:r>
            <a:r>
              <a:rPr lang="it-IT" sz="1600" dirty="0"/>
              <a:t>, the software </a:t>
            </a:r>
            <a:r>
              <a:rPr lang="it-IT" sz="1600" dirty="0" err="1"/>
              <a:t>needs</a:t>
            </a:r>
            <a:r>
              <a:rPr lang="it-IT" sz="1600" dirty="0"/>
              <a:t> </a:t>
            </a:r>
            <a:r>
              <a:rPr lang="it-IT" sz="1600" dirty="0" err="1"/>
              <a:t>such</a:t>
            </a:r>
            <a:r>
              <a:rPr lang="it-IT" sz="1600" dirty="0"/>
              <a:t> file to </a:t>
            </a:r>
            <a:r>
              <a:rPr lang="it-IT" sz="1600" dirty="0" err="1"/>
              <a:t>run</a:t>
            </a:r>
            <a:r>
              <a:rPr lang="it-IT" sz="1600" dirty="0"/>
              <a:t>.</a:t>
            </a:r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*.p01.hdf </a:t>
            </a:r>
            <a:r>
              <a:rPr lang="it-IT" sz="1600" dirty="0" err="1"/>
              <a:t>cannot</a:t>
            </a:r>
            <a:r>
              <a:rPr lang="it-IT" sz="1600" dirty="0"/>
              <a:t> </a:t>
            </a:r>
            <a:r>
              <a:rPr lang="it-IT" sz="1600" dirty="0" err="1"/>
              <a:t>simply</a:t>
            </a:r>
            <a:r>
              <a:rPr lang="it-IT" sz="1600" dirty="0"/>
              <a:t> be </a:t>
            </a:r>
            <a:r>
              <a:rPr lang="it-IT" sz="1600" dirty="0" err="1"/>
              <a:t>renamed</a:t>
            </a:r>
            <a:r>
              <a:rPr lang="it-IT" sz="1600" dirty="0"/>
              <a:t> to *.p01.tmp.hdf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2938D-2495-AB24-F1CF-B91A2D10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5" y="3871087"/>
            <a:ext cx="3844636" cy="11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3" grpId="0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each folder for NCM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B9FBC-564A-E9FC-3662-53E288AF5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9" t="16565" r="31060" b="41280"/>
          <a:stretch/>
        </p:blipFill>
        <p:spPr>
          <a:xfrm>
            <a:off x="540327" y="1487631"/>
            <a:ext cx="4258680" cy="2800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407B2-8F50-7636-FD7B-3992F6048025}"/>
              </a:ext>
            </a:extLst>
          </p:cNvPr>
          <p:cNvSpPr txBox="1"/>
          <p:nvPr/>
        </p:nvSpPr>
        <p:spPr>
          <a:xfrm>
            <a:off x="4799007" y="1510512"/>
            <a:ext cx="3306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Folders </a:t>
            </a:r>
            <a:r>
              <a:rPr lang="it-IT" sz="1100" dirty="0" err="1"/>
              <a:t>where</a:t>
            </a:r>
            <a:r>
              <a:rPr lang="it-IT" sz="1100" dirty="0"/>
              <a:t> flows and </a:t>
            </a:r>
            <a:r>
              <a:rPr lang="it-IT" sz="1100" dirty="0" err="1"/>
              <a:t>results</a:t>
            </a:r>
            <a:r>
              <a:rPr lang="it-IT" sz="1100" dirty="0"/>
              <a:t> are </a:t>
            </a:r>
            <a:r>
              <a:rPr lang="it-IT" sz="1100" dirty="0" err="1"/>
              <a:t>stored</a:t>
            </a:r>
            <a:endParaRPr lang="it-IT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52C277-1F40-AA7F-FDCB-EFDF3CA484FD}"/>
              </a:ext>
            </a:extLst>
          </p:cNvPr>
          <p:cNvSpPr/>
          <p:nvPr/>
        </p:nvSpPr>
        <p:spPr>
          <a:xfrm>
            <a:off x="457200" y="1639761"/>
            <a:ext cx="1032164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F257B3-2C4F-376C-56B5-FF20B2662960}"/>
              </a:ext>
            </a:extLst>
          </p:cNvPr>
          <p:cNvSpPr/>
          <p:nvPr/>
        </p:nvSpPr>
        <p:spPr>
          <a:xfrm>
            <a:off x="477982" y="2009092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55C5E-8E89-08EB-351A-306B7340DABC}"/>
              </a:ext>
            </a:extLst>
          </p:cNvPr>
          <p:cNvSpPr txBox="1"/>
          <p:nvPr/>
        </p:nvSpPr>
        <p:spPr>
          <a:xfrm>
            <a:off x="4799006" y="1791891"/>
            <a:ext cx="4344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/>
              <a:t>List of </a:t>
            </a:r>
            <a:r>
              <a:rPr lang="it-IT" sz="1050" dirty="0" err="1"/>
              <a:t>correspondence</a:t>
            </a:r>
            <a:r>
              <a:rPr lang="it-IT" sz="1050" dirty="0"/>
              <a:t> </a:t>
            </a:r>
            <a:r>
              <a:rPr lang="it-IT" sz="1050" dirty="0" err="1"/>
              <a:t>between</a:t>
            </a:r>
            <a:r>
              <a:rPr lang="it-IT" sz="1050" dirty="0"/>
              <a:t> outlet names from CREST, and HECRAS </a:t>
            </a:r>
            <a:r>
              <a:rPr lang="it-IT" sz="1050" dirty="0" err="1"/>
              <a:t>boundary</a:t>
            </a:r>
            <a:r>
              <a:rPr lang="it-IT" sz="1050" dirty="0"/>
              <a:t> </a:t>
            </a:r>
            <a:r>
              <a:rPr lang="it-IT" sz="1050" dirty="0" err="1"/>
              <a:t>condition</a:t>
            </a:r>
            <a:r>
              <a:rPr lang="it-IT" sz="1050" dirty="0"/>
              <a:t> names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E8D7-1E6E-35B2-36C5-242A2A412113}"/>
              </a:ext>
            </a:extLst>
          </p:cNvPr>
          <p:cNvSpPr txBox="1"/>
          <p:nvPr/>
        </p:nvSpPr>
        <p:spPr>
          <a:xfrm>
            <a:off x="4799005" y="2165785"/>
            <a:ext cx="4344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err="1"/>
              <a:t>Terrain</a:t>
            </a:r>
            <a:r>
              <a:rPr lang="it-IT" sz="1050" dirty="0"/>
              <a:t> data </a:t>
            </a:r>
            <a:r>
              <a:rPr lang="it-IT" sz="1050" dirty="0" err="1"/>
              <a:t>as</a:t>
            </a:r>
            <a:r>
              <a:rPr lang="it-IT" sz="1050" dirty="0"/>
              <a:t> *.ASC file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7F5984-FF59-CF92-C1D8-0D2B1CC45FFB}"/>
              </a:ext>
            </a:extLst>
          </p:cNvPr>
          <p:cNvSpPr/>
          <p:nvPr/>
        </p:nvSpPr>
        <p:spPr>
          <a:xfrm>
            <a:off x="477981" y="2154479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486950-8C95-55CD-E160-F16E165376C1}"/>
              </a:ext>
            </a:extLst>
          </p:cNvPr>
          <p:cNvSpPr/>
          <p:nvPr/>
        </p:nvSpPr>
        <p:spPr>
          <a:xfrm>
            <a:off x="519545" y="4036166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1CFFD-21B2-02AD-716C-CF9C424EF3AD}"/>
              </a:ext>
            </a:extLst>
          </p:cNvPr>
          <p:cNvSpPr txBox="1"/>
          <p:nvPr/>
        </p:nvSpPr>
        <p:spPr>
          <a:xfrm>
            <a:off x="4799004" y="3918569"/>
            <a:ext cx="4344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/>
              <a:t>Coordinate system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2163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2" grpId="0"/>
      <p:bldP spid="14" grpId="0"/>
      <p:bldP spid="15" grpId="0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2888"/>
            <a:ext cx="6172200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0001">
              <a:spcBef>
                <a:spcPts val="75"/>
              </a:spcBef>
            </a:pPr>
            <a:r>
              <a:rPr spc="-4" dirty="0"/>
              <a:t>Que</a:t>
            </a:r>
            <a:r>
              <a:rPr spc="-56" dirty="0"/>
              <a:t>s</a:t>
            </a:r>
            <a:r>
              <a:rPr dirty="0"/>
              <a:t>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2BD34239-597E-585D-6DB1-0C7D19429DC0}"/>
              </a:ext>
            </a:extLst>
          </p:cNvPr>
          <p:cNvSpPr txBox="1">
            <a:spLocks/>
          </p:cNvSpPr>
          <p:nvPr/>
        </p:nvSpPr>
        <p:spPr>
          <a:xfrm>
            <a:off x="651164" y="1361286"/>
            <a:ext cx="7399013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HEC-River Analysis System </a:t>
            </a:r>
            <a:r>
              <a:rPr lang="it-IT" dirty="0" err="1"/>
              <a:t>is</a:t>
            </a:r>
            <a:r>
              <a:rPr lang="it-IT" dirty="0"/>
              <a:t> a software for </a:t>
            </a:r>
            <a:r>
              <a:rPr lang="it-IT" dirty="0" err="1"/>
              <a:t>river</a:t>
            </a:r>
            <a:r>
              <a:rPr lang="it-IT" dirty="0"/>
              <a:t> </a:t>
            </a:r>
            <a:r>
              <a:rPr lang="it-IT" dirty="0" err="1"/>
              <a:t>hydraulic</a:t>
            </a:r>
            <a:r>
              <a:rPr lang="it-IT" dirty="0"/>
              <a:t> </a:t>
            </a:r>
            <a:r>
              <a:rPr lang="it-IT" dirty="0" err="1"/>
              <a:t>evaluations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Steady flow </a:t>
            </a:r>
            <a:r>
              <a:rPr lang="it-IT" dirty="0" err="1"/>
              <a:t>profiles</a:t>
            </a:r>
            <a:endParaRPr lang="it-IT" dirty="0"/>
          </a:p>
          <a:p>
            <a:pPr lvl="1"/>
            <a:r>
              <a:rPr lang="it-IT" dirty="0" err="1"/>
              <a:t>Unsteady</a:t>
            </a:r>
            <a:r>
              <a:rPr lang="it-IT" dirty="0"/>
              <a:t> flow </a:t>
            </a:r>
            <a:r>
              <a:rPr lang="it-IT" dirty="0" err="1"/>
              <a:t>simulations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1D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it-IT" dirty="0" err="1"/>
              <a:t>rivers</a:t>
            </a:r>
            <a:r>
              <a:rPr lang="it-IT" dirty="0"/>
              <a:t> or </a:t>
            </a:r>
            <a:r>
              <a:rPr lang="it-IT" dirty="0" err="1"/>
              <a:t>channels</a:t>
            </a:r>
            <a:r>
              <a:rPr lang="it-IT" dirty="0"/>
              <a:t> and 2D floods over </a:t>
            </a:r>
            <a:r>
              <a:rPr lang="it-IT" dirty="0" err="1"/>
              <a:t>plains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1D </a:t>
            </a:r>
            <a:r>
              <a:rPr lang="it-IT" dirty="0" err="1"/>
              <a:t>Sediment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and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evaluations</a:t>
            </a:r>
            <a:endParaRPr lang="it-IT" dirty="0"/>
          </a:p>
          <a:p>
            <a:pPr lvl="1"/>
            <a:r>
              <a:rPr lang="it-IT" dirty="0"/>
              <a:t>1D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</a:p>
        </p:txBody>
      </p:sp>
      <p:pic>
        <p:nvPicPr>
          <p:cNvPr id="7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B536CE8-30CF-9052-7142-4F28ABCC4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2" y="3364510"/>
            <a:ext cx="6769850" cy="15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2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3310CF7-F6BE-7E43-D8C4-9B7D6B63CD89}"/>
              </a:ext>
            </a:extLst>
          </p:cNvPr>
          <p:cNvSpPr txBox="1">
            <a:spLocks/>
          </p:cNvSpPr>
          <p:nvPr/>
        </p:nvSpPr>
        <p:spPr>
          <a:xfrm>
            <a:off x="457200" y="1256470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comprehensive</a:t>
            </a:r>
            <a:r>
              <a:rPr lang="it-IT" dirty="0"/>
              <a:t> and up to date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under the help menu. </a:t>
            </a:r>
            <a:r>
              <a:rPr lang="it-IT" dirty="0" err="1"/>
              <a:t>Please</a:t>
            </a:r>
            <a:r>
              <a:rPr lang="it-IT" dirty="0"/>
              <a:t> </a:t>
            </a:r>
            <a:r>
              <a:rPr lang="it-IT" dirty="0" err="1"/>
              <a:t>refer</a:t>
            </a:r>
            <a:r>
              <a:rPr lang="it-IT" dirty="0"/>
              <a:t> to</a:t>
            </a:r>
          </a:p>
          <a:p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hydraulic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for the </a:t>
            </a:r>
            <a:r>
              <a:rPr lang="it-IT" dirty="0" err="1"/>
              <a:t>basic</a:t>
            </a:r>
            <a:r>
              <a:rPr lang="it-IT" dirty="0"/>
              <a:t> theory and to know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hydraulic</a:t>
            </a:r>
            <a:r>
              <a:rPr lang="it-IT" dirty="0"/>
              <a:t> theory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  <a:p>
            <a:pPr lvl="1"/>
            <a:r>
              <a:rPr lang="it-IT" dirty="0"/>
              <a:t>the User Manual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and the </a:t>
            </a:r>
            <a:r>
              <a:rPr lang="it-IT" dirty="0" err="1"/>
              <a:t>meaning</a:t>
            </a:r>
            <a:r>
              <a:rPr lang="it-IT" dirty="0"/>
              <a:t> of the </a:t>
            </a:r>
            <a:r>
              <a:rPr lang="it-IT" dirty="0" err="1"/>
              <a:t>various</a:t>
            </a:r>
            <a:r>
              <a:rPr lang="it-IT" dirty="0"/>
              <a:t> screens</a:t>
            </a:r>
          </a:p>
        </p:txBody>
      </p:sp>
    </p:spTree>
    <p:extLst>
      <p:ext uri="{BB962C8B-B14F-4D97-AF65-F5344CB8AC3E}">
        <p14:creationId xmlns:p14="http://schemas.microsoft.com/office/powerpoint/2010/main" val="31202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E71EC-7DF1-095C-DA45-4F12B4158519}"/>
              </a:ext>
            </a:extLst>
          </p:cNvPr>
          <p:cNvSpPr txBox="1"/>
          <p:nvPr/>
        </p:nvSpPr>
        <p:spPr>
          <a:xfrm>
            <a:off x="173182" y="1349920"/>
            <a:ext cx="85898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User's</a:t>
            </a:r>
            <a:r>
              <a:rPr lang="it-IT" dirty="0"/>
              <a:t> Manual.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endParaRPr lang="it-IT" dirty="0"/>
          </a:p>
          <a:p>
            <a:r>
              <a:rPr lang="it-IT" dirty="0">
                <a:hlinkClick r:id="rId2"/>
              </a:rPr>
              <a:t>https://www.hec.usace.army.mil/confluence/rasdocs/rasum/latest</a:t>
            </a:r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Hydraulic</a:t>
            </a:r>
            <a:r>
              <a:rPr lang="it-IT" dirty="0"/>
              <a:t> Reference Manual 2020</a:t>
            </a:r>
          </a:p>
          <a:p>
            <a:r>
              <a:rPr lang="it-IT" dirty="0">
                <a:hlinkClick r:id="rId3"/>
              </a:rPr>
              <a:t>https://www.hec.usace.army.mil/confluence/rasdocs/ras1dtechref/latest</a:t>
            </a:r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Documentation</a:t>
            </a:r>
            <a:r>
              <a:rPr lang="it-IT" dirty="0"/>
              <a:t>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https://www.hec.usace.army.mil/confluence/rasdocs</a:t>
            </a:r>
            <a:endParaRPr lang="it-IT" dirty="0"/>
          </a:p>
          <a:p>
            <a:r>
              <a:rPr lang="it-IT" dirty="0"/>
              <a:t>HEC-RAS Mapper </a:t>
            </a:r>
            <a:r>
              <a:rPr lang="it-IT" dirty="0" err="1"/>
              <a:t>User’s</a:t>
            </a:r>
            <a:r>
              <a:rPr lang="it-IT" dirty="0"/>
              <a:t> Manual</a:t>
            </a:r>
          </a:p>
          <a:p>
            <a:r>
              <a:rPr lang="it-IT" dirty="0">
                <a:hlinkClick r:id="rId5"/>
              </a:rPr>
              <a:t>https://www.hec.usace.army.mil/confluence/rasdocs/rmum/latest</a:t>
            </a:r>
            <a:endParaRPr lang="it-IT" dirty="0"/>
          </a:p>
          <a:p>
            <a:r>
              <a:rPr lang="it-IT" dirty="0"/>
              <a:t>HEC-RAS 2D </a:t>
            </a:r>
            <a:r>
              <a:rPr lang="it-IT" dirty="0" err="1"/>
              <a:t>User's</a:t>
            </a:r>
            <a:r>
              <a:rPr lang="it-IT" dirty="0"/>
              <a:t> Manual.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endParaRPr lang="it-IT" dirty="0"/>
          </a:p>
          <a:p>
            <a:r>
              <a:rPr lang="it-IT" dirty="0">
                <a:hlinkClick r:id="rId6"/>
              </a:rPr>
              <a:t>https://www.hec.usace.army.mil/confluence/rasdocs/r2dum/latest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425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Segnaposto contenuto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8CC4A13-BDDC-775A-5FC9-36D1EAD62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51" y="2504465"/>
            <a:ext cx="6115574" cy="1588850"/>
          </a:xfrm>
          <a:prstGeom prst="rect">
            <a:avLst/>
          </a:prstGeom>
        </p:spPr>
      </p:pic>
      <p:sp>
        <p:nvSpPr>
          <p:cNvPr id="8" name="Callout: linea 11">
            <a:extLst>
              <a:ext uri="{FF2B5EF4-FFF2-40B4-BE49-F238E27FC236}">
                <a16:creationId xmlns:a16="http://schemas.microsoft.com/office/drawing/2014/main" id="{BFC7F45A-94B3-A232-0C00-3AD915790644}"/>
              </a:ext>
            </a:extLst>
          </p:cNvPr>
          <p:cNvSpPr/>
          <p:nvPr/>
        </p:nvSpPr>
        <p:spPr>
          <a:xfrm>
            <a:off x="1560288" y="1495564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63689"/>
              <a:gd name="adj4" fmla="val 393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and </a:t>
            </a:r>
            <a:r>
              <a:rPr lang="it-IT" sz="892" dirty="0" err="1"/>
              <a:t>save</a:t>
            </a:r>
            <a:r>
              <a:rPr lang="it-IT" sz="892" dirty="0"/>
              <a:t> the project</a:t>
            </a:r>
          </a:p>
        </p:txBody>
      </p:sp>
      <p:sp>
        <p:nvSpPr>
          <p:cNvPr id="25" name="Callout: linea 12">
            <a:extLst>
              <a:ext uri="{FF2B5EF4-FFF2-40B4-BE49-F238E27FC236}">
                <a16:creationId xmlns:a16="http://schemas.microsoft.com/office/drawing/2014/main" id="{21BF8297-5B1B-B701-464A-BA0E6DA938E7}"/>
              </a:ext>
            </a:extLst>
          </p:cNvPr>
          <p:cNvSpPr/>
          <p:nvPr/>
        </p:nvSpPr>
        <p:spPr>
          <a:xfrm>
            <a:off x="2884346" y="1495115"/>
            <a:ext cx="1132514" cy="297043"/>
          </a:xfrm>
          <a:prstGeom prst="borderCallout1">
            <a:avLst>
              <a:gd name="adj1" fmla="val 114350"/>
              <a:gd name="adj2" fmla="val 2414"/>
              <a:gd name="adj3" fmla="val 459137"/>
              <a:gd name="adj4" fmla="val -5020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geometry</a:t>
            </a:r>
            <a:r>
              <a:rPr lang="it-IT" sz="892" dirty="0"/>
              <a:t> editor</a:t>
            </a:r>
          </a:p>
        </p:txBody>
      </p:sp>
      <p:sp>
        <p:nvSpPr>
          <p:cNvPr id="26" name="Callout: linea 13">
            <a:extLst>
              <a:ext uri="{FF2B5EF4-FFF2-40B4-BE49-F238E27FC236}">
                <a16:creationId xmlns:a16="http://schemas.microsoft.com/office/drawing/2014/main" id="{CFAFFB47-98BE-98A3-431F-C1F1CA0BCD16}"/>
              </a:ext>
            </a:extLst>
          </p:cNvPr>
          <p:cNvSpPr/>
          <p:nvPr/>
        </p:nvSpPr>
        <p:spPr>
          <a:xfrm>
            <a:off x="1775589" y="4375646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4513"/>
              <a:gd name="adj4" fmla="val 662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the steady flow editor</a:t>
            </a:r>
          </a:p>
        </p:txBody>
      </p:sp>
      <p:sp>
        <p:nvSpPr>
          <p:cNvPr id="27" name="Callout: linea 14">
            <a:extLst>
              <a:ext uri="{FF2B5EF4-FFF2-40B4-BE49-F238E27FC236}">
                <a16:creationId xmlns:a16="http://schemas.microsoft.com/office/drawing/2014/main" id="{E6305FCA-021A-273A-5CE4-77BF6A118D2A}"/>
              </a:ext>
            </a:extLst>
          </p:cNvPr>
          <p:cNvSpPr/>
          <p:nvPr/>
        </p:nvSpPr>
        <p:spPr>
          <a:xfrm>
            <a:off x="3008962" y="4387928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37685"/>
              <a:gd name="adj4" fmla="val -7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unsteady</a:t>
            </a:r>
            <a:r>
              <a:rPr lang="it-IT" sz="892" dirty="0"/>
              <a:t> flow editor</a:t>
            </a:r>
          </a:p>
        </p:txBody>
      </p:sp>
      <p:sp>
        <p:nvSpPr>
          <p:cNvPr id="28" name="Callout: linea 15">
            <a:extLst>
              <a:ext uri="{FF2B5EF4-FFF2-40B4-BE49-F238E27FC236}">
                <a16:creationId xmlns:a16="http://schemas.microsoft.com/office/drawing/2014/main" id="{D5212A88-3CB1-2A73-97D9-CCFB881A84F7}"/>
              </a:ext>
            </a:extLst>
          </p:cNvPr>
          <p:cNvSpPr/>
          <p:nvPr/>
        </p:nvSpPr>
        <p:spPr>
          <a:xfrm>
            <a:off x="4238602" y="4402535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2238"/>
              <a:gd name="adj4" fmla="val -573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steady plan editor</a:t>
            </a:r>
          </a:p>
        </p:txBody>
      </p:sp>
      <p:sp>
        <p:nvSpPr>
          <p:cNvPr id="29" name="Callout: linea 16">
            <a:extLst>
              <a:ext uri="{FF2B5EF4-FFF2-40B4-BE49-F238E27FC236}">
                <a16:creationId xmlns:a16="http://schemas.microsoft.com/office/drawing/2014/main" id="{CBFAFFA2-1896-0F20-2A5F-4D80F150E9FD}"/>
              </a:ext>
            </a:extLst>
          </p:cNvPr>
          <p:cNvSpPr/>
          <p:nvPr/>
        </p:nvSpPr>
        <p:spPr>
          <a:xfrm>
            <a:off x="5468241" y="4402535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4515"/>
              <a:gd name="adj4" fmla="val -1487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unsteady</a:t>
            </a:r>
            <a:r>
              <a:rPr lang="it-IT" sz="892" dirty="0"/>
              <a:t> plan editor</a:t>
            </a:r>
          </a:p>
        </p:txBody>
      </p:sp>
      <p:sp>
        <p:nvSpPr>
          <p:cNvPr id="30" name="Callout: linea 17">
            <a:extLst>
              <a:ext uri="{FF2B5EF4-FFF2-40B4-BE49-F238E27FC236}">
                <a16:creationId xmlns:a16="http://schemas.microsoft.com/office/drawing/2014/main" id="{A7D7AC8C-2443-35C2-6D45-7FC8B98E49E7}"/>
              </a:ext>
            </a:extLst>
          </p:cNvPr>
          <p:cNvSpPr/>
          <p:nvPr/>
        </p:nvSpPr>
        <p:spPr>
          <a:xfrm>
            <a:off x="4727522" y="1504247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40927"/>
              <a:gd name="adj4" fmla="val 423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</a:t>
            </a:r>
            <a:r>
              <a:rPr lang="it-IT" sz="892" dirty="0" err="1"/>
              <a:t>graphical</a:t>
            </a:r>
            <a:r>
              <a:rPr lang="it-IT" sz="892" dirty="0"/>
              <a:t> </a:t>
            </a:r>
            <a:r>
              <a:rPr lang="it-IT" sz="892" dirty="0" err="1"/>
              <a:t>results</a:t>
            </a:r>
            <a:endParaRPr lang="it-IT" sz="892" dirty="0"/>
          </a:p>
        </p:txBody>
      </p:sp>
      <p:sp>
        <p:nvSpPr>
          <p:cNvPr id="31" name="Callout: linea 18">
            <a:extLst>
              <a:ext uri="{FF2B5EF4-FFF2-40B4-BE49-F238E27FC236}">
                <a16:creationId xmlns:a16="http://schemas.microsoft.com/office/drawing/2014/main" id="{12BF5D59-2CBD-22E0-D55F-12D882D0F13C}"/>
              </a:ext>
            </a:extLst>
          </p:cNvPr>
          <p:cNvSpPr/>
          <p:nvPr/>
        </p:nvSpPr>
        <p:spPr>
          <a:xfrm>
            <a:off x="6076511" y="1504247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40927"/>
              <a:gd name="adj4" fmla="val 387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tabular </a:t>
            </a:r>
            <a:r>
              <a:rPr lang="it-IT" sz="892" dirty="0" err="1"/>
              <a:t>results</a:t>
            </a:r>
            <a:r>
              <a:rPr lang="it-IT" sz="892" dirty="0"/>
              <a:t> and notes</a:t>
            </a:r>
          </a:p>
        </p:txBody>
      </p:sp>
      <p:sp>
        <p:nvSpPr>
          <p:cNvPr id="32" name="Rettangolo 19">
            <a:extLst>
              <a:ext uri="{FF2B5EF4-FFF2-40B4-BE49-F238E27FC236}">
                <a16:creationId xmlns:a16="http://schemas.microsoft.com/office/drawing/2014/main" id="{473C4D06-5B72-F2EF-9E75-18BF532658D3}"/>
              </a:ext>
            </a:extLst>
          </p:cNvPr>
          <p:cNvSpPr/>
          <p:nvPr/>
        </p:nvSpPr>
        <p:spPr>
          <a:xfrm>
            <a:off x="4733440" y="2837641"/>
            <a:ext cx="1210268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3" name="Rettangolo 20">
            <a:extLst>
              <a:ext uri="{FF2B5EF4-FFF2-40B4-BE49-F238E27FC236}">
                <a16:creationId xmlns:a16="http://schemas.microsoft.com/office/drawing/2014/main" id="{699F53CA-0527-5228-2047-A6D7F8E1B9F3}"/>
              </a:ext>
            </a:extLst>
          </p:cNvPr>
          <p:cNvSpPr/>
          <p:nvPr/>
        </p:nvSpPr>
        <p:spPr>
          <a:xfrm>
            <a:off x="5985900" y="2837640"/>
            <a:ext cx="978761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4" name="Rettangolo 21">
            <a:extLst>
              <a:ext uri="{FF2B5EF4-FFF2-40B4-BE49-F238E27FC236}">
                <a16:creationId xmlns:a16="http://schemas.microsoft.com/office/drawing/2014/main" id="{E0B6F4EC-EFAB-3409-42CC-A68C50A0079E}"/>
              </a:ext>
            </a:extLst>
          </p:cNvPr>
          <p:cNvSpPr/>
          <p:nvPr/>
        </p:nvSpPr>
        <p:spPr>
          <a:xfrm>
            <a:off x="1769251" y="2837641"/>
            <a:ext cx="455757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" name="Callout: linea 17">
            <a:extLst>
              <a:ext uri="{FF2B5EF4-FFF2-40B4-BE49-F238E27FC236}">
                <a16:creationId xmlns:a16="http://schemas.microsoft.com/office/drawing/2014/main" id="{F3E52F3D-665B-63FC-195F-8D765CBEF394}"/>
              </a:ext>
            </a:extLst>
          </p:cNvPr>
          <p:cNvSpPr/>
          <p:nvPr/>
        </p:nvSpPr>
        <p:spPr>
          <a:xfrm>
            <a:off x="3889322" y="1069151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578520"/>
              <a:gd name="adj4" fmla="val 625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RAS Mapper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C61B88-7B1A-E4ED-E733-E93896E27372}"/>
              </a:ext>
            </a:extLst>
          </p:cNvPr>
          <p:cNvSpPr/>
          <p:nvPr/>
        </p:nvSpPr>
        <p:spPr>
          <a:xfrm>
            <a:off x="4468091" y="2837640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BC7D23-7027-9622-9EE4-3D7C20A4B219}"/>
              </a:ext>
            </a:extLst>
          </p:cNvPr>
          <p:cNvSpPr/>
          <p:nvPr/>
        </p:nvSpPr>
        <p:spPr>
          <a:xfrm>
            <a:off x="2792323" y="2837639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09F708-C3E8-B71B-F6A2-D501590EC69C}"/>
              </a:ext>
            </a:extLst>
          </p:cNvPr>
          <p:cNvSpPr/>
          <p:nvPr/>
        </p:nvSpPr>
        <p:spPr>
          <a:xfrm>
            <a:off x="3680601" y="2858194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8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45720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61" dirty="0"/>
              <a:t>A single HEC-RAS project works in a </a:t>
            </a:r>
            <a:r>
              <a:rPr lang="it-IT" sz="1561" dirty="0" err="1"/>
              <a:t>dedicated</a:t>
            </a:r>
            <a:r>
              <a:rPr lang="it-IT" sz="1561" dirty="0"/>
              <a:t> folder you set </a:t>
            </a:r>
            <a:r>
              <a:rPr lang="it-IT" sz="1561" dirty="0" err="1"/>
              <a:t>at</a:t>
            </a:r>
            <a:r>
              <a:rPr lang="it-IT" sz="1561" dirty="0"/>
              <a:t> start. </a:t>
            </a:r>
          </a:p>
          <a:p>
            <a:pPr marL="0" indent="0">
              <a:buNone/>
            </a:pPr>
            <a:r>
              <a:rPr lang="it-IT" sz="1561" dirty="0"/>
              <a:t>RAS </a:t>
            </a:r>
            <a:r>
              <a:rPr lang="it-IT" sz="1561" dirty="0" err="1"/>
              <a:t>saves</a:t>
            </a:r>
            <a:r>
              <a:rPr lang="it-IT" sz="1561" dirty="0"/>
              <a:t> a </a:t>
            </a:r>
            <a:r>
              <a:rPr lang="it-IT" sz="1561" dirty="0" err="1"/>
              <a:t>lot</a:t>
            </a:r>
            <a:r>
              <a:rPr lang="it-IT" sz="1561" dirty="0"/>
              <a:t> of working file. The </a:t>
            </a:r>
            <a:r>
              <a:rPr lang="it-IT" sz="1561" dirty="0" err="1"/>
              <a:t>main</a:t>
            </a:r>
            <a:r>
              <a:rPr lang="it-IT" sz="1561" dirty="0"/>
              <a:t> </a:t>
            </a:r>
            <a:r>
              <a:rPr lang="it-IT" sz="1561" dirty="0" err="1"/>
              <a:t>ones</a:t>
            </a:r>
            <a:r>
              <a:rPr lang="it-IT" sz="1561" dirty="0"/>
              <a:t> are the following:</a:t>
            </a:r>
          </a:p>
          <a:p>
            <a:endParaRPr lang="it-IT" sz="1561" dirty="0"/>
          </a:p>
          <a:p>
            <a:pPr lvl="1"/>
            <a:r>
              <a:rPr lang="it-IT" sz="1338" dirty="0"/>
              <a:t>the project file </a:t>
            </a:r>
            <a:r>
              <a:rPr lang="it-IT" sz="1338" b="1" dirty="0"/>
              <a:t>.</a:t>
            </a:r>
            <a:r>
              <a:rPr lang="it-IT" sz="1338" b="1" dirty="0" err="1"/>
              <a:t>prj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contains</a:t>
            </a:r>
            <a:r>
              <a:rPr lang="it-IT" sz="1338" dirty="0"/>
              <a:t> the </a:t>
            </a:r>
            <a:r>
              <a:rPr lang="it-IT" sz="1338" dirty="0" err="1"/>
              <a:t>summary</a:t>
            </a:r>
            <a:r>
              <a:rPr lang="it-IT" sz="1338" dirty="0"/>
              <a:t> of </a:t>
            </a:r>
            <a:r>
              <a:rPr lang="it-IT" sz="1338" dirty="0" err="1"/>
              <a:t>all</a:t>
            </a:r>
            <a:r>
              <a:rPr lang="it-IT" sz="1338" dirty="0"/>
              <a:t> the project</a:t>
            </a:r>
          </a:p>
          <a:p>
            <a:pPr lvl="1"/>
            <a:r>
              <a:rPr lang="it-IT" sz="1338" dirty="0"/>
              <a:t>the </a:t>
            </a:r>
            <a:r>
              <a:rPr lang="it-IT" sz="1338" dirty="0" err="1"/>
              <a:t>geometry</a:t>
            </a:r>
            <a:r>
              <a:rPr lang="it-IT" sz="1338" dirty="0"/>
              <a:t> files </a:t>
            </a:r>
            <a:r>
              <a:rPr lang="it-IT" sz="1338" b="1" dirty="0"/>
              <a:t>.</a:t>
            </a:r>
            <a:r>
              <a:rPr lang="it-IT" sz="1338" b="1" dirty="0" err="1"/>
              <a:t>gxx</a:t>
            </a:r>
            <a:r>
              <a:rPr lang="it-IT" sz="1338" b="1" dirty="0"/>
              <a:t> </a:t>
            </a:r>
            <a:r>
              <a:rPr lang="it-IT" sz="1338" dirty="0"/>
              <a:t>(.g01, .g02, </a:t>
            </a:r>
            <a:r>
              <a:rPr lang="it-IT" sz="1338" dirty="0" err="1"/>
              <a:t>etc</a:t>
            </a:r>
            <a:r>
              <a:rPr lang="it-IT" sz="1338" dirty="0"/>
              <a:t>)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</a:t>
            </a:r>
            <a:r>
              <a:rPr lang="it-IT" sz="1338" dirty="0" err="1"/>
              <a:t>geometric</a:t>
            </a:r>
            <a:r>
              <a:rPr lang="it-IT" sz="1338" dirty="0"/>
              <a:t> and </a:t>
            </a:r>
            <a:r>
              <a:rPr lang="it-IT" sz="1338" dirty="0" err="1"/>
              <a:t>topographic</a:t>
            </a:r>
            <a:r>
              <a:rPr lang="it-IT" sz="1338" dirty="0"/>
              <a:t> data (</a:t>
            </a:r>
            <a:r>
              <a:rPr lang="it-IT" sz="1338" dirty="0" err="1"/>
              <a:t>perhaps</a:t>
            </a:r>
            <a:r>
              <a:rPr lang="it-IT" sz="1338" dirty="0"/>
              <a:t> in the up to date and the design </a:t>
            </a:r>
            <a:r>
              <a:rPr lang="it-IT" sz="1338" dirty="0" err="1"/>
              <a:t>scenarios</a:t>
            </a:r>
            <a:r>
              <a:rPr lang="it-IT" sz="1338" dirty="0"/>
              <a:t>)</a:t>
            </a:r>
          </a:p>
          <a:p>
            <a:pPr lvl="1"/>
            <a:r>
              <a:rPr lang="it-IT" sz="1338" dirty="0"/>
              <a:t>the </a:t>
            </a:r>
            <a:r>
              <a:rPr lang="it-IT" sz="1338" dirty="0" err="1"/>
              <a:t>unsteady</a:t>
            </a:r>
            <a:r>
              <a:rPr lang="it-IT" sz="1338" dirty="0"/>
              <a:t> flow files </a:t>
            </a:r>
            <a:r>
              <a:rPr lang="it-IT" sz="1338" b="1" dirty="0"/>
              <a:t>.</a:t>
            </a:r>
            <a:r>
              <a:rPr lang="it-IT" sz="1338" b="1" dirty="0" err="1"/>
              <a:t>uxx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</a:t>
            </a:r>
            <a:r>
              <a:rPr lang="it-IT" sz="1338" dirty="0" err="1"/>
              <a:t>initial</a:t>
            </a:r>
            <a:r>
              <a:rPr lang="it-IT" sz="1338" dirty="0"/>
              <a:t> and </a:t>
            </a:r>
            <a:r>
              <a:rPr lang="it-IT" sz="1338" dirty="0" err="1"/>
              <a:t>boundary</a:t>
            </a:r>
            <a:r>
              <a:rPr lang="it-IT" sz="1338" dirty="0"/>
              <a:t> </a:t>
            </a:r>
            <a:r>
              <a:rPr lang="it-IT" sz="1338" dirty="0" err="1"/>
              <a:t>condition</a:t>
            </a:r>
            <a:r>
              <a:rPr lang="it-IT" sz="1338" dirty="0"/>
              <a:t> data for an </a:t>
            </a:r>
            <a:r>
              <a:rPr lang="it-IT" sz="1338" dirty="0" err="1"/>
              <a:t>unsteady</a:t>
            </a:r>
            <a:r>
              <a:rPr lang="it-IT" sz="1338" dirty="0"/>
              <a:t> flow </a:t>
            </a:r>
            <a:r>
              <a:rPr lang="it-IT" sz="1338" dirty="0" err="1"/>
              <a:t>analysis</a:t>
            </a:r>
            <a:endParaRPr lang="it-IT" sz="1338" dirty="0"/>
          </a:p>
          <a:p>
            <a:pPr lvl="1"/>
            <a:r>
              <a:rPr lang="it-IT" sz="1338" dirty="0"/>
              <a:t>The plan files </a:t>
            </a:r>
            <a:r>
              <a:rPr lang="it-IT" sz="1338" b="1" dirty="0"/>
              <a:t>.</a:t>
            </a:r>
            <a:r>
              <a:rPr lang="it-IT" sz="1338" b="1" dirty="0" err="1"/>
              <a:t>pxx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information </a:t>
            </a:r>
            <a:r>
              <a:rPr lang="it-IT" sz="1338" dirty="0" err="1"/>
              <a:t>needed</a:t>
            </a:r>
            <a:r>
              <a:rPr lang="it-IT" sz="1338" dirty="0"/>
              <a:t> for a </a:t>
            </a:r>
            <a:r>
              <a:rPr lang="it-IT" sz="1338" dirty="0" err="1"/>
              <a:t>simulation</a:t>
            </a:r>
            <a:r>
              <a:rPr lang="it-IT" sz="1338" dirty="0"/>
              <a:t>, </a:t>
            </a:r>
            <a:r>
              <a:rPr lang="it-IT" sz="1338" dirty="0" err="1"/>
              <a:t>that</a:t>
            </a:r>
            <a:r>
              <a:rPr lang="it-IT" sz="1338" dirty="0"/>
              <a:t> </a:t>
            </a:r>
            <a:r>
              <a:rPr lang="it-IT" sz="1338" dirty="0" err="1"/>
              <a:t>is</a:t>
            </a:r>
            <a:r>
              <a:rPr lang="it-IT" sz="1338" dirty="0"/>
              <a:t> a </a:t>
            </a:r>
            <a:r>
              <a:rPr lang="it-IT" sz="1338" dirty="0" err="1"/>
              <a:t>geometry</a:t>
            </a:r>
            <a:r>
              <a:rPr lang="it-IT" sz="1338" dirty="0"/>
              <a:t> </a:t>
            </a:r>
            <a:r>
              <a:rPr lang="it-IT" sz="1338" dirty="0" err="1"/>
              <a:t>reference</a:t>
            </a:r>
            <a:r>
              <a:rPr lang="it-IT" sz="1338" dirty="0"/>
              <a:t>, a </a:t>
            </a:r>
            <a:r>
              <a:rPr lang="it-IT" sz="1338" dirty="0" err="1"/>
              <a:t>boundary</a:t>
            </a:r>
            <a:r>
              <a:rPr lang="it-IT" sz="1338" dirty="0"/>
              <a:t> </a:t>
            </a:r>
            <a:r>
              <a:rPr lang="it-IT" sz="1338" dirty="0" err="1"/>
              <a:t>condition</a:t>
            </a:r>
            <a:r>
              <a:rPr lang="it-IT" sz="1338" dirty="0"/>
              <a:t> </a:t>
            </a:r>
            <a:r>
              <a:rPr lang="it-IT" sz="1338" dirty="0" err="1"/>
              <a:t>reference</a:t>
            </a:r>
            <a:r>
              <a:rPr lang="it-IT" sz="1338" dirty="0"/>
              <a:t> and </a:t>
            </a:r>
            <a:r>
              <a:rPr lang="it-IT" sz="1338" dirty="0" err="1"/>
              <a:t>other</a:t>
            </a:r>
            <a:r>
              <a:rPr lang="it-IT" sz="1338" dirty="0"/>
              <a:t> </a:t>
            </a:r>
            <a:r>
              <a:rPr lang="it-IT" sz="1338" dirty="0" err="1"/>
              <a:t>simulation</a:t>
            </a:r>
            <a:r>
              <a:rPr lang="it-IT" sz="1338" dirty="0"/>
              <a:t> </a:t>
            </a:r>
            <a:r>
              <a:rPr lang="it-IT" sz="1338" dirty="0" err="1"/>
              <a:t>parameters</a:t>
            </a:r>
            <a:r>
              <a:rPr lang="it-IT" sz="1338" dirty="0"/>
              <a:t> (</a:t>
            </a:r>
            <a:r>
              <a:rPr lang="it-IT" sz="1338" dirty="0" err="1"/>
              <a:t>tolerances</a:t>
            </a:r>
            <a:r>
              <a:rPr lang="it-IT" sz="1338" dirty="0"/>
              <a:t>, settings, time steps, </a:t>
            </a:r>
            <a:r>
              <a:rPr lang="it-IT" sz="1338" dirty="0" err="1"/>
              <a:t>etc</a:t>
            </a:r>
            <a:r>
              <a:rPr lang="it-IT" sz="1338" dirty="0"/>
              <a:t>)</a:t>
            </a:r>
            <a:endParaRPr lang="it-IT" sz="1486" dirty="0"/>
          </a:p>
          <a:p>
            <a:pPr lvl="1"/>
            <a:endParaRPr lang="it-IT" sz="1486" dirty="0"/>
          </a:p>
        </p:txBody>
      </p:sp>
    </p:spTree>
    <p:extLst>
      <p:ext uri="{BB962C8B-B14F-4D97-AF65-F5344CB8AC3E}">
        <p14:creationId xmlns:p14="http://schemas.microsoft.com/office/powerpoint/2010/main" val="29751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RAS project</a:t>
            </a:r>
          </a:p>
        </p:txBody>
      </p:sp>
      <p:sp>
        <p:nvSpPr>
          <p:cNvPr id="3" name="Rettangolo con angoli arrotondati 31">
            <a:extLst>
              <a:ext uri="{FF2B5EF4-FFF2-40B4-BE49-F238E27FC236}">
                <a16:creationId xmlns:a16="http://schemas.microsoft.com/office/drawing/2014/main" id="{D245682E-8C79-1233-6D18-4189080C2635}"/>
              </a:ext>
            </a:extLst>
          </p:cNvPr>
          <p:cNvSpPr/>
          <p:nvPr/>
        </p:nvSpPr>
        <p:spPr>
          <a:xfrm>
            <a:off x="1858479" y="1468526"/>
            <a:ext cx="5662569" cy="329456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pPr algn="ctr"/>
            <a:r>
              <a:rPr lang="it-IT" sz="1635" dirty="0"/>
              <a:t>RAS project</a:t>
            </a:r>
          </a:p>
        </p:txBody>
      </p:sp>
      <p:sp>
        <p:nvSpPr>
          <p:cNvPr id="5" name="Rettangolo 18">
            <a:extLst>
              <a:ext uri="{FF2B5EF4-FFF2-40B4-BE49-F238E27FC236}">
                <a16:creationId xmlns:a16="http://schemas.microsoft.com/office/drawing/2014/main" id="{4E68CE71-E7EF-6430-A0A1-478E78E18C05}"/>
              </a:ext>
            </a:extLst>
          </p:cNvPr>
          <p:cNvSpPr/>
          <p:nvPr/>
        </p:nvSpPr>
        <p:spPr>
          <a:xfrm>
            <a:off x="2148965" y="2053233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40" dirty="0"/>
              <a:t>Area1 </a:t>
            </a:r>
            <a:r>
              <a:rPr lang="it-IT" sz="1040" dirty="0" err="1"/>
              <a:t>geometry</a:t>
            </a:r>
            <a:r>
              <a:rPr lang="it-IT" sz="1040" dirty="0"/>
              <a:t> (g01)</a:t>
            </a:r>
          </a:p>
        </p:txBody>
      </p:sp>
      <p:sp>
        <p:nvSpPr>
          <p:cNvPr id="6" name="Rettangolo 19">
            <a:extLst>
              <a:ext uri="{FF2B5EF4-FFF2-40B4-BE49-F238E27FC236}">
                <a16:creationId xmlns:a16="http://schemas.microsoft.com/office/drawing/2014/main" id="{B520A5FF-F91C-B247-75AD-6233C74DB3B2}"/>
              </a:ext>
            </a:extLst>
          </p:cNvPr>
          <p:cNvSpPr/>
          <p:nvPr/>
        </p:nvSpPr>
        <p:spPr>
          <a:xfrm>
            <a:off x="2148965" y="2732741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Area2 </a:t>
            </a:r>
            <a:r>
              <a:rPr lang="it-IT" sz="1040" dirty="0" err="1"/>
              <a:t>geometry</a:t>
            </a:r>
            <a:r>
              <a:rPr lang="it-IT" sz="1040" dirty="0"/>
              <a:t> (g02)</a:t>
            </a:r>
          </a:p>
        </p:txBody>
      </p:sp>
      <p:sp>
        <p:nvSpPr>
          <p:cNvPr id="7" name="Rettangolo 22">
            <a:extLst>
              <a:ext uri="{FF2B5EF4-FFF2-40B4-BE49-F238E27FC236}">
                <a16:creationId xmlns:a16="http://schemas.microsoft.com/office/drawing/2014/main" id="{567A2452-36B4-6A52-671C-CCC1F2BB685F}"/>
              </a:ext>
            </a:extLst>
          </p:cNvPr>
          <p:cNvSpPr/>
          <p:nvPr/>
        </p:nvSpPr>
        <p:spPr>
          <a:xfrm>
            <a:off x="2148965" y="3412250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 3 </a:t>
            </a:r>
            <a:r>
              <a:rPr lang="it-IT" sz="1040" dirty="0" err="1"/>
              <a:t>geometry</a:t>
            </a:r>
            <a:r>
              <a:rPr lang="it-IT" sz="1040" dirty="0"/>
              <a:t> (g03)</a:t>
            </a:r>
          </a:p>
        </p:txBody>
      </p:sp>
      <p:sp>
        <p:nvSpPr>
          <p:cNvPr id="9" name="Rettangolo 24">
            <a:extLst>
              <a:ext uri="{FF2B5EF4-FFF2-40B4-BE49-F238E27FC236}">
                <a16:creationId xmlns:a16="http://schemas.microsoft.com/office/drawing/2014/main" id="{6C50C72F-FDB2-71A7-BACC-5251B346430A}"/>
              </a:ext>
            </a:extLst>
          </p:cNvPr>
          <p:cNvSpPr/>
          <p:nvPr/>
        </p:nvSpPr>
        <p:spPr>
          <a:xfrm>
            <a:off x="5999435" y="2390340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40" dirty="0" err="1"/>
              <a:t>Unsteady</a:t>
            </a:r>
            <a:r>
              <a:rPr lang="it-IT" sz="1040" dirty="0"/>
              <a:t> flows </a:t>
            </a:r>
            <a:r>
              <a:rPr lang="it-IT" sz="1040" dirty="0" err="1"/>
              <a:t>condition</a:t>
            </a:r>
            <a:r>
              <a:rPr lang="it-IT" sz="1040" dirty="0"/>
              <a:t> (u01)</a:t>
            </a:r>
          </a:p>
        </p:txBody>
      </p:sp>
      <p:sp>
        <p:nvSpPr>
          <p:cNvPr id="10" name="Rettangolo 25">
            <a:extLst>
              <a:ext uri="{FF2B5EF4-FFF2-40B4-BE49-F238E27FC236}">
                <a16:creationId xmlns:a16="http://schemas.microsoft.com/office/drawing/2014/main" id="{30788FDF-016A-50E0-2AF4-6B8D901CC8BC}"/>
              </a:ext>
            </a:extLst>
          </p:cNvPr>
          <p:cNvSpPr/>
          <p:nvPr/>
        </p:nvSpPr>
        <p:spPr>
          <a:xfrm>
            <a:off x="5999435" y="3073830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TR 50y </a:t>
            </a:r>
            <a:r>
              <a:rPr lang="it-IT" sz="1040" dirty="0" err="1"/>
              <a:t>unsteady</a:t>
            </a:r>
            <a:r>
              <a:rPr lang="it-IT" sz="1040" dirty="0"/>
              <a:t> flow (u02)</a:t>
            </a:r>
          </a:p>
        </p:txBody>
      </p:sp>
      <p:sp>
        <p:nvSpPr>
          <p:cNvPr id="11" name="Rettangolo 26">
            <a:extLst>
              <a:ext uri="{FF2B5EF4-FFF2-40B4-BE49-F238E27FC236}">
                <a16:creationId xmlns:a16="http://schemas.microsoft.com/office/drawing/2014/main" id="{4E174CA9-F602-31B2-A746-47C97B86979A}"/>
              </a:ext>
            </a:extLst>
          </p:cNvPr>
          <p:cNvSpPr/>
          <p:nvPr/>
        </p:nvSpPr>
        <p:spPr>
          <a:xfrm>
            <a:off x="5999435" y="3752004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2022 flood flow (u03)</a:t>
            </a:r>
          </a:p>
        </p:txBody>
      </p:sp>
      <p:sp>
        <p:nvSpPr>
          <p:cNvPr id="12" name="Rettangolo 27">
            <a:extLst>
              <a:ext uri="{FF2B5EF4-FFF2-40B4-BE49-F238E27FC236}">
                <a16:creationId xmlns:a16="http://schemas.microsoft.com/office/drawing/2014/main" id="{9B1DE601-4A21-BB76-2FAE-7EF505EFCEB0}"/>
              </a:ext>
            </a:extLst>
          </p:cNvPr>
          <p:cNvSpPr/>
          <p:nvPr/>
        </p:nvSpPr>
        <p:spPr>
          <a:xfrm>
            <a:off x="4123506" y="2045062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Event 1 (p01)</a:t>
            </a:r>
          </a:p>
        </p:txBody>
      </p:sp>
      <p:sp>
        <p:nvSpPr>
          <p:cNvPr id="13" name="Rettangolo 28">
            <a:extLst>
              <a:ext uri="{FF2B5EF4-FFF2-40B4-BE49-F238E27FC236}">
                <a16:creationId xmlns:a16="http://schemas.microsoft.com/office/drawing/2014/main" id="{FCA746D7-688E-3E69-F1D9-BD9EEFB7042E}"/>
              </a:ext>
            </a:extLst>
          </p:cNvPr>
          <p:cNvSpPr/>
          <p:nvPr/>
        </p:nvSpPr>
        <p:spPr>
          <a:xfrm>
            <a:off x="4123506" y="2732741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Event 1 (p02)</a:t>
            </a:r>
          </a:p>
        </p:txBody>
      </p:sp>
      <p:sp>
        <p:nvSpPr>
          <p:cNvPr id="14" name="Rettangolo 29">
            <a:extLst>
              <a:ext uri="{FF2B5EF4-FFF2-40B4-BE49-F238E27FC236}">
                <a16:creationId xmlns:a16="http://schemas.microsoft.com/office/drawing/2014/main" id="{2009F5FB-82A9-CC9F-174B-C7F7289B0808}"/>
              </a:ext>
            </a:extLst>
          </p:cNvPr>
          <p:cNvSpPr/>
          <p:nvPr/>
        </p:nvSpPr>
        <p:spPr>
          <a:xfrm>
            <a:off x="4123506" y="3402961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Design TR 50y </a:t>
            </a:r>
            <a:r>
              <a:rPr lang="it-IT" sz="1040" dirty="0" err="1"/>
              <a:t>unsteady</a:t>
            </a:r>
            <a:r>
              <a:rPr lang="it-IT" sz="1040" dirty="0"/>
              <a:t> </a:t>
            </a:r>
            <a:r>
              <a:rPr lang="it-IT" sz="1040" dirty="0" err="1"/>
              <a:t>analysis</a:t>
            </a:r>
            <a:r>
              <a:rPr lang="it-IT" sz="1040" dirty="0"/>
              <a:t> (p03)</a:t>
            </a:r>
          </a:p>
        </p:txBody>
      </p:sp>
      <p:sp>
        <p:nvSpPr>
          <p:cNvPr id="15" name="Rettangolo 30">
            <a:extLst>
              <a:ext uri="{FF2B5EF4-FFF2-40B4-BE49-F238E27FC236}">
                <a16:creationId xmlns:a16="http://schemas.microsoft.com/office/drawing/2014/main" id="{9AB46BB1-0D9C-F1DA-5C00-E98FEC781F7D}"/>
              </a:ext>
            </a:extLst>
          </p:cNvPr>
          <p:cNvSpPr/>
          <p:nvPr/>
        </p:nvSpPr>
        <p:spPr>
          <a:xfrm>
            <a:off x="4123506" y="4087113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 3 </a:t>
            </a:r>
            <a:r>
              <a:rPr lang="it-IT" sz="1040" dirty="0" err="1"/>
              <a:t>unsteady</a:t>
            </a:r>
            <a:r>
              <a:rPr lang="it-IT" sz="1040" dirty="0"/>
              <a:t> </a:t>
            </a:r>
            <a:r>
              <a:rPr lang="it-IT" sz="1040" dirty="0" err="1"/>
              <a:t>analysis</a:t>
            </a:r>
            <a:r>
              <a:rPr lang="it-IT" sz="1040" dirty="0"/>
              <a:t> (p04)</a:t>
            </a:r>
          </a:p>
        </p:txBody>
      </p:sp>
      <p:cxnSp>
        <p:nvCxnSpPr>
          <p:cNvPr id="16" name="Connettore 2 33">
            <a:extLst>
              <a:ext uri="{FF2B5EF4-FFF2-40B4-BE49-F238E27FC236}">
                <a16:creationId xmlns:a16="http://schemas.microsoft.com/office/drawing/2014/main" id="{DDD563D2-FF4E-42C9-1F0D-C3AFBF2EE9BD}"/>
              </a:ext>
            </a:extLst>
          </p:cNvPr>
          <p:cNvCxnSpPr>
            <a:cxnSpLocks/>
            <a:stCxn id="12" idx="1"/>
            <a:endCxn id="5" idx="3"/>
          </p:cNvCxnSpPr>
          <p:nvPr/>
        </p:nvCxnSpPr>
        <p:spPr>
          <a:xfrm flipH="1">
            <a:off x="3394731" y="2271565"/>
            <a:ext cx="728776" cy="8171"/>
          </a:xfrm>
          <a:prstGeom prst="straightConnector1">
            <a:avLst/>
          </a:prstGeom>
          <a:ln w="6350"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35">
            <a:extLst>
              <a:ext uri="{FF2B5EF4-FFF2-40B4-BE49-F238E27FC236}">
                <a16:creationId xmlns:a16="http://schemas.microsoft.com/office/drawing/2014/main" id="{44F947F5-61DC-1E72-5A14-8D3D05BEBDD4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flipH="1">
            <a:off x="3394731" y="2959244"/>
            <a:ext cx="728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37">
            <a:extLst>
              <a:ext uri="{FF2B5EF4-FFF2-40B4-BE49-F238E27FC236}">
                <a16:creationId xmlns:a16="http://schemas.microsoft.com/office/drawing/2014/main" id="{F92B1886-5430-D895-E094-7217ED925F1E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3394731" y="3629464"/>
            <a:ext cx="728776" cy="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39">
            <a:extLst>
              <a:ext uri="{FF2B5EF4-FFF2-40B4-BE49-F238E27FC236}">
                <a16:creationId xmlns:a16="http://schemas.microsoft.com/office/drawing/2014/main" id="{3B97261B-9B83-7F89-89D3-92A2E9F2CC0D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94731" y="3855965"/>
            <a:ext cx="728776" cy="45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41">
            <a:extLst>
              <a:ext uri="{FF2B5EF4-FFF2-40B4-BE49-F238E27FC236}">
                <a16:creationId xmlns:a16="http://schemas.microsoft.com/office/drawing/2014/main" id="{0E647E88-C439-24B9-FD00-B48DAA8CE3A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5369272" y="2271566"/>
            <a:ext cx="630164" cy="3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43">
            <a:extLst>
              <a:ext uri="{FF2B5EF4-FFF2-40B4-BE49-F238E27FC236}">
                <a16:creationId xmlns:a16="http://schemas.microsoft.com/office/drawing/2014/main" id="{C69133AA-4605-093B-A052-B8F565EF49BE}"/>
              </a:ext>
            </a:extLst>
          </p:cNvPr>
          <p:cNvCxnSpPr>
            <a:stCxn id="13" idx="3"/>
          </p:cNvCxnSpPr>
          <p:nvPr/>
        </p:nvCxnSpPr>
        <p:spPr>
          <a:xfrm flipV="1">
            <a:off x="5369272" y="2623800"/>
            <a:ext cx="615527" cy="33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45">
            <a:extLst>
              <a:ext uri="{FF2B5EF4-FFF2-40B4-BE49-F238E27FC236}">
                <a16:creationId xmlns:a16="http://schemas.microsoft.com/office/drawing/2014/main" id="{05CFE641-33B7-F532-BC98-72EF136FF09C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5369272" y="3300333"/>
            <a:ext cx="630164" cy="32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47">
            <a:extLst>
              <a:ext uri="{FF2B5EF4-FFF2-40B4-BE49-F238E27FC236}">
                <a16:creationId xmlns:a16="http://schemas.microsoft.com/office/drawing/2014/main" id="{43FD2377-E133-E0E4-8896-12039F69EF3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369272" y="3978507"/>
            <a:ext cx="630164" cy="33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1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RAS project</a:t>
            </a:r>
          </a:p>
        </p:txBody>
      </p:sp>
      <p:pic>
        <p:nvPicPr>
          <p:cNvPr id="2050" name="Picture 2" descr="Analysis of Unsteady Flow Using HEC-RAS and GIS Techniques | SpringerLink">
            <a:extLst>
              <a:ext uri="{FF2B5EF4-FFF2-40B4-BE49-F238E27FC236}">
                <a16:creationId xmlns:a16="http://schemas.microsoft.com/office/drawing/2014/main" id="{DE4373BA-8F7A-05D6-178B-699CD3D7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04" y="1518129"/>
            <a:ext cx="3031413" cy="3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20C54-AE63-57F7-56FD-F6A3D7167E6C}"/>
              </a:ext>
            </a:extLst>
          </p:cNvPr>
          <p:cNvSpPr txBox="1"/>
          <p:nvPr/>
        </p:nvSpPr>
        <p:spPr>
          <a:xfrm>
            <a:off x="2129790" y="4712891"/>
            <a:ext cx="46405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333333"/>
                </a:solidFill>
                <a:effectLst/>
                <a:latin typeface="-apple-system"/>
              </a:rPr>
              <a:t>Pallavi, H., Ravikumar, A.S. (2022)</a:t>
            </a:r>
            <a:endParaRPr lang="it-IT" sz="9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18C1D-CE6C-4E61-FC44-F220AD2188D3}"/>
              </a:ext>
            </a:extLst>
          </p:cNvPr>
          <p:cNvSpPr txBox="1"/>
          <p:nvPr/>
        </p:nvSpPr>
        <p:spPr>
          <a:xfrm>
            <a:off x="4916885" y="2437777"/>
            <a:ext cx="3425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needed</a:t>
            </a:r>
            <a:r>
              <a:rPr lang="it-IT" dirty="0"/>
              <a:t>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</a:t>
            </a:r>
            <a:r>
              <a:rPr lang="it-IT" dirty="0" err="1"/>
              <a:t>specific</a:t>
            </a:r>
            <a:r>
              <a:rPr lang="it-IT" dirty="0"/>
              <a:t> files </a:t>
            </a:r>
            <a:r>
              <a:rPr lang="it-IT" dirty="0" err="1"/>
              <a:t>within</a:t>
            </a:r>
            <a:r>
              <a:rPr lang="it-IT" dirty="0"/>
              <a:t> the working folder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36199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Windows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45720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61" dirty="0"/>
              <a:t>A single HEC-RAS project works in a </a:t>
            </a:r>
            <a:r>
              <a:rPr lang="it-IT" sz="1561" dirty="0" err="1"/>
              <a:t>dedicated</a:t>
            </a:r>
            <a:r>
              <a:rPr lang="it-IT" sz="1561" dirty="0"/>
              <a:t> folder. </a:t>
            </a:r>
            <a:endParaRPr lang="it-IT" sz="148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EEDF0-ACA4-01B4-5921-FE9C293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3" t="25725" r="71979" b="47407"/>
          <a:stretch/>
        </p:blipFill>
        <p:spPr>
          <a:xfrm>
            <a:off x="2361378" y="2076087"/>
            <a:ext cx="2092522" cy="2078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E47C6E-1B7C-0555-DE6F-981EDD5F2CDF}"/>
              </a:ext>
            </a:extLst>
          </p:cNvPr>
          <p:cNvSpPr txBox="1"/>
          <p:nvPr/>
        </p:nvSpPr>
        <p:spPr>
          <a:xfrm>
            <a:off x="5226628" y="2009093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Terrain</a:t>
            </a:r>
            <a:r>
              <a:rPr lang="it-IT" sz="1800" dirty="0"/>
              <a:t> data [</a:t>
            </a:r>
            <a:r>
              <a:rPr lang="it-IT" sz="1800" dirty="0" err="1"/>
              <a:t>as</a:t>
            </a:r>
            <a:r>
              <a:rPr lang="it-IT" sz="1800" dirty="0"/>
              <a:t> *.HDF file]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050B6-A11E-AB9D-309C-AC9006A7938C}"/>
              </a:ext>
            </a:extLst>
          </p:cNvPr>
          <p:cNvSpPr txBox="1"/>
          <p:nvPr/>
        </p:nvSpPr>
        <p:spPr>
          <a:xfrm>
            <a:off x="5226628" y="2253734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Geometry</a:t>
            </a:r>
            <a:r>
              <a:rPr lang="it-IT" sz="1800" dirty="0"/>
              <a:t> data *.g01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6CF6D-144C-3E09-F4ED-E0F9C1815EF8}"/>
              </a:ext>
            </a:extLst>
          </p:cNvPr>
          <p:cNvSpPr txBox="1"/>
          <p:nvPr/>
        </p:nvSpPr>
        <p:spPr>
          <a:xfrm>
            <a:off x="5250776" y="2523898"/>
            <a:ext cx="3088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Plan data *.p01</a:t>
            </a:r>
          </a:p>
          <a:p>
            <a:pPr lvl="1"/>
            <a:r>
              <a:rPr lang="it-IT" dirty="0"/>
              <a:t>	*.p01.HDF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FCE27E-0EDA-D98E-6FC4-158A723D620B}"/>
              </a:ext>
            </a:extLst>
          </p:cNvPr>
          <p:cNvSpPr txBox="1"/>
          <p:nvPr/>
        </p:nvSpPr>
        <p:spPr>
          <a:xfrm>
            <a:off x="5250776" y="3152825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Results</a:t>
            </a:r>
            <a:r>
              <a:rPr lang="it-IT" sz="1800" dirty="0"/>
              <a:t> from RASMAPPER</a:t>
            </a:r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A8CA9-6FF4-4B30-9F8A-101A36996372}"/>
              </a:ext>
            </a:extLst>
          </p:cNvPr>
          <p:cNvSpPr txBox="1"/>
          <p:nvPr/>
        </p:nvSpPr>
        <p:spPr>
          <a:xfrm>
            <a:off x="5270077" y="3457350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file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49095-95A1-FBC7-4B40-5D05134FA453}"/>
              </a:ext>
            </a:extLst>
          </p:cNvPr>
          <p:cNvSpPr txBox="1"/>
          <p:nvPr/>
        </p:nvSpPr>
        <p:spPr>
          <a:xfrm>
            <a:off x="5270077" y="3808750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Mannings</a:t>
            </a:r>
            <a:r>
              <a:rPr lang="it-IT" sz="1800" dirty="0"/>
              <a:t>’ file</a:t>
            </a:r>
            <a:endParaRPr lang="it-IT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BF1371-3F94-1E48-01D2-107F0593561B}"/>
              </a:ext>
            </a:extLst>
          </p:cNvPr>
          <p:cNvSpPr/>
          <p:nvPr/>
        </p:nvSpPr>
        <p:spPr>
          <a:xfrm>
            <a:off x="2303721" y="2009093"/>
            <a:ext cx="964019" cy="2699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82A46-C756-A638-BD89-2E7A20ED1272}"/>
              </a:ext>
            </a:extLst>
          </p:cNvPr>
          <p:cNvSpPr/>
          <p:nvPr/>
        </p:nvSpPr>
        <p:spPr>
          <a:xfrm>
            <a:off x="2303721" y="2253676"/>
            <a:ext cx="1148316" cy="3693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0A7E67B-CC62-7607-CE6C-3331D659674E}"/>
              </a:ext>
            </a:extLst>
          </p:cNvPr>
          <p:cNvSpPr/>
          <p:nvPr/>
        </p:nvSpPr>
        <p:spPr>
          <a:xfrm>
            <a:off x="2303721" y="2615976"/>
            <a:ext cx="1268819" cy="312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1C972B-9AA4-70AF-365E-D7F2AC9BF855}"/>
              </a:ext>
            </a:extLst>
          </p:cNvPr>
          <p:cNvSpPr/>
          <p:nvPr/>
        </p:nvSpPr>
        <p:spPr>
          <a:xfrm>
            <a:off x="2303721" y="3112963"/>
            <a:ext cx="1453116" cy="312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194153-2BCE-B063-33BD-5B894D4E5760}"/>
              </a:ext>
            </a:extLst>
          </p:cNvPr>
          <p:cNvSpPr/>
          <p:nvPr/>
        </p:nvSpPr>
        <p:spPr>
          <a:xfrm>
            <a:off x="2303721" y="3437777"/>
            <a:ext cx="1268819" cy="172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A15358-772E-78C4-77CE-E18C13D1B27F}"/>
              </a:ext>
            </a:extLst>
          </p:cNvPr>
          <p:cNvSpPr/>
          <p:nvPr/>
        </p:nvSpPr>
        <p:spPr>
          <a:xfrm>
            <a:off x="2303721" y="3626768"/>
            <a:ext cx="1268819" cy="345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-bluebar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white-bluebar-template.potx</Template>
  <TotalTime>722</TotalTime>
  <Words>1068</Words>
  <Application>Microsoft Office PowerPoint</Application>
  <PresentationFormat>On-screen Show (16:9)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Times New Roman</vt:lpstr>
      <vt:lpstr>white-bluebar-template</vt:lpstr>
      <vt:lpstr>1_Custom Design</vt:lpstr>
      <vt:lpstr>Custom Design</vt:lpstr>
      <vt:lpstr>PowerPoint Presentation</vt:lpstr>
      <vt:lpstr>Overview</vt:lpstr>
      <vt:lpstr>Overview</vt:lpstr>
      <vt:lpstr>Main references</vt:lpstr>
      <vt:lpstr>Overview</vt:lpstr>
      <vt:lpstr>Overview</vt:lpstr>
      <vt:lpstr>A RAS project</vt:lpstr>
      <vt:lpstr>A RAS project</vt:lpstr>
      <vt:lpstr>For Windows</vt:lpstr>
      <vt:lpstr>Plan data </vt:lpstr>
      <vt:lpstr>Unsteady flow file</vt:lpstr>
      <vt:lpstr>From windows to linux</vt:lpstr>
      <vt:lpstr>For Linux</vt:lpstr>
      <vt:lpstr>For Linux</vt:lpstr>
      <vt:lpstr>For Linux</vt:lpstr>
      <vt:lpstr>For Linux</vt:lpstr>
      <vt:lpstr>Structure of each folder for NCM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Consorzio Leb</cp:lastModifiedBy>
  <cp:revision>77</cp:revision>
  <dcterms:created xsi:type="dcterms:W3CDTF">2010-04-12T23:12:02Z</dcterms:created>
  <dcterms:modified xsi:type="dcterms:W3CDTF">2023-07-17T13:03:45Z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